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56"/>
  </p:notesMasterIdLst>
  <p:handoutMasterIdLst>
    <p:handoutMasterId r:id="rId57"/>
  </p:handoutMasterIdLst>
  <p:sldIdLst>
    <p:sldId id="258" r:id="rId2"/>
    <p:sldId id="271" r:id="rId3"/>
    <p:sldId id="269" r:id="rId4"/>
    <p:sldId id="270" r:id="rId5"/>
    <p:sldId id="267" r:id="rId6"/>
    <p:sldId id="268" r:id="rId7"/>
    <p:sldId id="257" r:id="rId8"/>
    <p:sldId id="259" r:id="rId9"/>
    <p:sldId id="262" r:id="rId10"/>
    <p:sldId id="261" r:id="rId11"/>
    <p:sldId id="283" r:id="rId12"/>
    <p:sldId id="282" r:id="rId13"/>
    <p:sldId id="284" r:id="rId14"/>
    <p:sldId id="285" r:id="rId15"/>
    <p:sldId id="286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77" r:id="rId27"/>
    <p:sldId id="278" r:id="rId28"/>
    <p:sldId id="279" r:id="rId29"/>
    <p:sldId id="276" r:id="rId30"/>
    <p:sldId id="273" r:id="rId31"/>
    <p:sldId id="274" r:id="rId32"/>
    <p:sldId id="275" r:id="rId33"/>
    <p:sldId id="263" r:id="rId34"/>
    <p:sldId id="264" r:id="rId35"/>
    <p:sldId id="299" r:id="rId36"/>
    <p:sldId id="265" r:id="rId37"/>
    <p:sldId id="298" r:id="rId38"/>
    <p:sldId id="300" r:id="rId39"/>
    <p:sldId id="301" r:id="rId40"/>
    <p:sldId id="303" r:id="rId41"/>
    <p:sldId id="302" r:id="rId42"/>
    <p:sldId id="304" r:id="rId43"/>
    <p:sldId id="305" r:id="rId44"/>
    <p:sldId id="306" r:id="rId45"/>
    <p:sldId id="309" r:id="rId46"/>
    <p:sldId id="307" r:id="rId47"/>
    <p:sldId id="310" r:id="rId48"/>
    <p:sldId id="311" r:id="rId49"/>
    <p:sldId id="317" r:id="rId50"/>
    <p:sldId id="312" r:id="rId51"/>
    <p:sldId id="313" r:id="rId52"/>
    <p:sldId id="314" r:id="rId53"/>
    <p:sldId id="315" r:id="rId54"/>
    <p:sldId id="316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4E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19" autoAdjust="0"/>
    <p:restoredTop sz="94607" autoAdjust="0"/>
  </p:normalViewPr>
  <p:slideViewPr>
    <p:cSldViewPr>
      <p:cViewPr>
        <p:scale>
          <a:sx n="90" d="100"/>
          <a:sy n="90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202"/>
    </p:cViewPr>
  </p:sorterViewPr>
  <p:notesViewPr>
    <p:cSldViewPr>
      <p:cViewPr varScale="1">
        <p:scale>
          <a:sx n="83" d="100"/>
          <a:sy n="83" d="100"/>
        </p:scale>
        <p:origin x="-387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2B28E-8E6A-483A-9D68-729C778E6C58}" type="datetimeFigureOut">
              <a:rPr lang="fr-FR" smtClean="0"/>
              <a:pPr/>
              <a:t>26/09/2011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10FBD-2448-4ECA-B606-1D4DC2CE530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F5AAA-F0B6-49A6-8E62-050FB1123A32}" type="datetimeFigureOut">
              <a:rPr lang="fr-FR" smtClean="0"/>
              <a:pPr/>
              <a:t>26/09/2011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816E8-069B-450D-A694-88EAC94D18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39AB8-AA30-4DA1-AE2A-0256D84F843F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ABF28E-D2CF-4C2A-B71B-7116C015B32A}" type="datetime1">
              <a:rPr lang="fr-FR" smtClean="0"/>
              <a:pPr/>
              <a:t>26/09/2011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915C5-BDEE-457A-93FF-78774D4B9A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3A4E-02DB-4ADD-AC5E-D6B689B588D3}" type="datetime1">
              <a:rPr lang="fr-FR" smtClean="0"/>
              <a:pPr/>
              <a:t>26/09/2011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857250" y="1928813"/>
            <a:ext cx="7715250" cy="3429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7ECB00-74FD-4763-BDA9-80C1D8846E78}" type="datetime1">
              <a:rPr lang="fr-FR" smtClean="0"/>
              <a:pPr/>
              <a:t>26/09/2011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AF487D-B271-48E7-BC0F-483DC1D02C7E}" type="datetime1">
              <a:rPr lang="fr-FR" smtClean="0"/>
              <a:pPr/>
              <a:t>26/09/2011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915C5-BDEE-457A-93FF-78774D4B9A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6F597E-9F77-4F78-BC82-2D9F62FBCCA5}" type="datetime1">
              <a:rPr lang="fr-FR" smtClean="0"/>
              <a:pPr/>
              <a:t>26/09/2011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915C5-BDEE-457A-93FF-78774D4B9A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258E92-96CB-489F-98F0-8B8D7C900B5A}" type="datetime1">
              <a:rPr lang="fr-FR" smtClean="0"/>
              <a:pPr/>
              <a:t>26/09/2011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915C5-BDEE-457A-93FF-78774D4B9A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9ADA54-1436-4E58-8E16-5DD5A493948B}" type="datetime1">
              <a:rPr lang="fr-FR" smtClean="0"/>
              <a:pPr/>
              <a:t>26/09/2011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915C5-BDEE-457A-93FF-78774D4B9A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EECA0-D558-4337-9697-EE359E5119F1}" type="datetime1">
              <a:rPr lang="fr-FR" smtClean="0"/>
              <a:pPr/>
              <a:t>26/09/2011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915C5-BDEE-457A-93FF-78774D4B9A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EECA0-D558-4337-9697-EE359E5119F1}" type="datetime1">
              <a:rPr lang="fr-FR" smtClean="0"/>
              <a:pPr/>
              <a:t>26/09/2011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915C5-BDEE-457A-93FF-78774D4B9A4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>
            <a:normAutofit/>
          </a:bodyPr>
          <a:lstStyle>
            <a:lvl1pPr>
              <a:defRPr sz="4000">
                <a:ln>
                  <a:noFill/>
                </a:ln>
                <a:solidFill>
                  <a:srgbClr val="00206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A2C1E6-575A-4B48-A9AA-0A2DCA1E96B1}" type="datetime1">
              <a:rPr lang="fr-FR" smtClean="0"/>
              <a:pPr/>
              <a:t>26/09/2011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915C5-BDEE-457A-93FF-78774D4B9A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B763B-4D65-44FD-B8FD-CDBAE7130321}" type="datetime1">
              <a:rPr lang="fr-FR" smtClean="0"/>
              <a:pPr/>
              <a:t>26/09/2011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915C5-BDEE-457A-93FF-78774D4B9A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D18C8E-2932-4F36-977D-5D3A8BDE4CDD}" type="datetime1">
              <a:rPr lang="fr-FR" smtClean="0"/>
              <a:pPr/>
              <a:t>26/09/2011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915C5-BDEE-457A-93FF-78774D4B9A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4B494E-2F18-4821-894A-FA4520862E57}" type="datetime1">
              <a:rPr lang="fr-FR" smtClean="0"/>
              <a:pPr/>
              <a:t>26/09/2011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915C5-BDEE-457A-93FF-78774D4B9A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>
            <a:normAutofit/>
          </a:bodyPr>
          <a:lstStyle>
            <a:lvl1pPr>
              <a:defRPr sz="4000">
                <a:ln>
                  <a:noFill/>
                </a:ln>
                <a:solidFill>
                  <a:srgbClr val="00206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528051-41A5-433D-9496-F6703DADA353}" type="datetime1">
              <a:rPr lang="fr-FR" smtClean="0"/>
              <a:pPr/>
              <a:t>26/09/2011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75475" y="6453188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fld id="{38E915C5-BDEE-457A-93FF-78774D4B9A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>
            <a:normAutofit/>
          </a:bodyPr>
          <a:lstStyle>
            <a:lvl1pPr>
              <a:defRPr sz="4000">
                <a:ln>
                  <a:noFill/>
                </a:ln>
                <a:solidFill>
                  <a:srgbClr val="00206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528051-41A5-433D-9496-F6703DADA353}" type="datetime1">
              <a:rPr lang="fr-FR" smtClean="0"/>
              <a:pPr/>
              <a:t>26/09/2011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75475" y="6453188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fld id="{38E915C5-BDEE-457A-93FF-78774D4B9A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09F3A4E-02DB-4ADD-AC5E-D6B689B588D3}" type="datetime1">
              <a:rPr lang="fr-FR" smtClean="0"/>
              <a:pPr/>
              <a:t>26/09/2011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E915C5-BDEE-457A-93FF-78774D4B9A4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16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7" r:id="rId9"/>
    <p:sldLayoutId id="2147483918" r:id="rId10"/>
    <p:sldLayoutId id="2147483911" r:id="rId11"/>
    <p:sldLayoutId id="2147483912" r:id="rId12"/>
    <p:sldLayoutId id="2147483913" r:id="rId13"/>
    <p:sldLayoutId id="2147483914" r:id="rId14"/>
    <p:sldLayoutId id="2147483915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ildas.cambon@ird.fr" TargetMode="External"/><Relationship Id="rId2" Type="http://schemas.openxmlformats.org/officeDocument/2006/relationships/hyperlink" Target="http://roms.mpl.ird.fr/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5" Type="http://schemas.openxmlformats.org/officeDocument/2006/relationships/image" Target="../media/image58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57.png"/><Relationship Id="rId9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stockage.univ-brest.fr/~grima/Ariane/" TargetMode="External"/><Relationship Id="rId2" Type="http://schemas.openxmlformats.org/officeDocument/2006/relationships/hyperlink" Target="http://www.atmos.ucla.edu/~capet/index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hyperlink" Target="http://www.legos.obs-mip.fr/~cambon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.atmos.ucla.edu.cesr.roms_page.html/" TargetMode="External"/><Relationship Id="rId2" Type="http://schemas.openxmlformats.org/officeDocument/2006/relationships/hyperlink" Target="http://www.myroms.org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roms.mpl.ird.fr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250825" y="692150"/>
            <a:ext cx="8713788" cy="48974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noFill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14414" y="1142984"/>
            <a:ext cx="7143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/>
              <a:t>Ocean model ROMS_AGRIF  </a:t>
            </a:r>
          </a:p>
          <a:p>
            <a:pPr algn="ctr"/>
            <a:r>
              <a:rPr lang="en-US" sz="4000" b="1" i="1" dirty="0" smtClean="0"/>
              <a:t>&amp; </a:t>
            </a:r>
          </a:p>
          <a:p>
            <a:pPr algn="ctr"/>
            <a:r>
              <a:rPr lang="en-US" sz="4000" b="1" i="1" dirty="0" smtClean="0"/>
              <a:t>Processing-tools ROMSTOOLS</a:t>
            </a:r>
          </a:p>
          <a:p>
            <a:pPr algn="ctr"/>
            <a:endParaRPr lang="en-US" sz="2800" i="1" dirty="0" smtClean="0"/>
          </a:p>
          <a:p>
            <a:pPr algn="ctr"/>
            <a:endParaRPr lang="en-US" sz="2800" i="1" dirty="0" smtClean="0"/>
          </a:p>
          <a:p>
            <a:pPr algn="ctr"/>
            <a:r>
              <a:rPr lang="en-US" sz="28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hlinkClick r:id="rId2"/>
              </a:rPr>
              <a:t>http://roms.mpl.ird.fr</a:t>
            </a:r>
            <a:endParaRPr lang="en-US" sz="2800" b="1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2800" i="1" dirty="0" smtClean="0"/>
          </a:p>
          <a:p>
            <a:pPr algn="ctr"/>
            <a:r>
              <a:rPr lang="en-US" sz="2800" i="1" dirty="0" err="1" smtClean="0"/>
              <a:t>Gildas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Cambon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Pierrick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Penven</a:t>
            </a:r>
            <a:r>
              <a:rPr lang="en-US" sz="2800" i="1" dirty="0" smtClean="0"/>
              <a:t>, </a:t>
            </a:r>
          </a:p>
          <a:p>
            <a:pPr algn="ctr"/>
            <a:r>
              <a:rPr lang="en-US" sz="2800" i="1" dirty="0" smtClean="0"/>
              <a:t>Patrick </a:t>
            </a:r>
            <a:r>
              <a:rPr lang="en-US" sz="2800" i="1" dirty="0" err="1" smtClean="0"/>
              <a:t>Marchesiello</a:t>
            </a:r>
            <a:r>
              <a:rPr lang="en-US" sz="2800" i="1" dirty="0" smtClean="0"/>
              <a:t>, Laurent Debreu</a:t>
            </a:r>
          </a:p>
          <a:p>
            <a:pPr algn="ctr"/>
            <a:endParaRPr lang="en-US" sz="2800" i="1" dirty="0" smtClean="0"/>
          </a:p>
          <a:p>
            <a:pPr algn="ctr"/>
            <a:r>
              <a:rPr lang="en-US" sz="2800" i="1" dirty="0" smtClean="0">
                <a:hlinkClick r:id="rId3"/>
              </a:rPr>
              <a:t>gildas.cambon@ird.fr</a:t>
            </a:r>
            <a:endParaRPr lang="en-US" sz="2800" i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ROMS </a:t>
            </a:r>
            <a:r>
              <a:rPr lang="en-US" dirty="0" err="1" smtClean="0"/>
              <a:t>verical</a:t>
            </a:r>
            <a:r>
              <a:rPr lang="en-US" dirty="0" smtClean="0"/>
              <a:t> grid : </a:t>
            </a:r>
            <a:r>
              <a:rPr lang="en-US" dirty="0" smtClean="0">
                <a:sym typeface="Symbol"/>
              </a:rPr>
              <a:t> generalized coordinate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1438" y="1028700"/>
            <a:ext cx="22272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/>
              <a:t>GENERALIZED </a:t>
            </a:r>
            <a:r>
              <a:rPr lang="en-US" sz="2400" b="1" dirty="0">
                <a:sym typeface="Symbol" pitchFamily="18" charset="2"/>
              </a:rPr>
              <a:t></a:t>
            </a:r>
            <a:r>
              <a:rPr lang="en-US" sz="2000" b="1" dirty="0">
                <a:sym typeface="Symbol" pitchFamily="18" charset="2"/>
              </a:rPr>
              <a:t>-COORDINATE</a:t>
            </a:r>
            <a:endParaRPr lang="en-US" sz="2000" dirty="0">
              <a:sym typeface="Symbol" pitchFamily="18" charset="2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dirty="0"/>
              <a:t>Stretching &amp; condensing of vertical resolution</a:t>
            </a:r>
            <a:endParaRPr lang="en-U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2895600"/>
            <a:ext cx="2025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buFontTx/>
              <a:buAutoNum type="alphaLcParenBoth"/>
            </a:pPr>
            <a:r>
              <a:rPr lang="fr-FR" b="1">
                <a:solidFill>
                  <a:schemeClr val="tx2"/>
                </a:solidFill>
              </a:rPr>
              <a:t>Ts=0, Tb=0</a:t>
            </a:r>
          </a:p>
          <a:p>
            <a:pPr marL="457200" indent="-457200" eaLnBrk="0" hangingPunct="0">
              <a:buFontTx/>
              <a:buAutoNum type="alphaLcParenBoth"/>
            </a:pPr>
            <a:r>
              <a:rPr lang="fr-FR" b="1">
                <a:solidFill>
                  <a:schemeClr val="tx2"/>
                </a:solidFill>
              </a:rPr>
              <a:t>Ts=8, Tb=0</a:t>
            </a:r>
          </a:p>
          <a:p>
            <a:pPr marL="457200" indent="-457200" eaLnBrk="0" hangingPunct="0">
              <a:buFontTx/>
              <a:buAutoNum type="alphaLcParenBoth"/>
            </a:pPr>
            <a:r>
              <a:rPr lang="fr-FR" b="1">
                <a:solidFill>
                  <a:schemeClr val="tx2"/>
                </a:solidFill>
              </a:rPr>
              <a:t>Ts=8, Tb=1</a:t>
            </a:r>
          </a:p>
          <a:p>
            <a:pPr marL="457200" indent="-457200" eaLnBrk="0" hangingPunct="0">
              <a:buFontTx/>
              <a:buAutoNum type="alphaLcParenBoth"/>
            </a:pPr>
            <a:r>
              <a:rPr lang="fr-FR" b="1">
                <a:solidFill>
                  <a:schemeClr val="tx2"/>
                </a:solidFill>
              </a:rPr>
              <a:t>Ts=5, Tb=0.4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1000125"/>
            <a:ext cx="507206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14313" y="5500688"/>
            <a:ext cx="3357562" cy="120015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6"/>
                </a:solidFill>
                <a:latin typeface="Calibri" pitchFamily="34" charset="0"/>
              </a:rPr>
              <a:t>!! Take care of the Pressure Gradient Error  on steep slopes !!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24504" t="62991"/>
          <a:stretch>
            <a:fillRect/>
          </a:stretch>
        </p:blipFill>
        <p:spPr bwMode="auto">
          <a:xfrm>
            <a:off x="142875" y="4740275"/>
            <a:ext cx="4040188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36189" t="12262" r="13881" b="67416"/>
          <a:stretch>
            <a:fillRect/>
          </a:stretch>
        </p:blipFill>
        <p:spPr bwMode="auto">
          <a:xfrm>
            <a:off x="71438" y="4357688"/>
            <a:ext cx="33575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Time splitting and free surface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347A3-B07F-4C8C-ACF6-984EC91F24FD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23850" y="1196975"/>
            <a:ext cx="8351838" cy="542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ROMS resolve free surface using the time-splitting method :</a:t>
            </a:r>
            <a:endParaRPr lang="en-US" sz="2400" dirty="0"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dirty="0">
                <a:latin typeface="+mn-lt"/>
              </a:rPr>
              <a:t> Direct integration of the barotropic equations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Getting the free surface is straight forward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latin typeface="+mn-lt"/>
              </a:rPr>
              <a:t> Good </a:t>
            </a:r>
            <a:r>
              <a:rPr lang="fr-FR" sz="2400" dirty="0" err="1">
                <a:latin typeface="+mn-lt"/>
              </a:rPr>
              <a:t>parallelization</a:t>
            </a:r>
            <a:r>
              <a:rPr lang="fr-FR" sz="2400" dirty="0">
                <a:latin typeface="+mn-lt"/>
              </a:rPr>
              <a:t> performances</a:t>
            </a:r>
            <a:endParaRPr lang="en-US" sz="2400" dirty="0"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latin typeface="+mn-lt"/>
              </a:rPr>
              <a:t> BUT </a:t>
            </a:r>
            <a:r>
              <a:rPr lang="fr-FR" sz="2400" dirty="0" err="1">
                <a:latin typeface="+mn-lt"/>
              </a:rPr>
              <a:t>difficulties</a:t>
            </a:r>
            <a:r>
              <a:rPr lang="fr-FR" sz="2400" dirty="0">
                <a:latin typeface="+mn-lt"/>
              </a:rPr>
              <a:t> to </a:t>
            </a:r>
            <a:r>
              <a:rPr lang="fr-FR" sz="2400" dirty="0" err="1">
                <a:latin typeface="+mn-lt"/>
              </a:rPr>
              <a:t>separated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fast</a:t>
            </a:r>
            <a:r>
              <a:rPr lang="fr-FR" sz="2400" dirty="0">
                <a:latin typeface="+mn-lt"/>
              </a:rPr>
              <a:t> and slow modes : possible </a:t>
            </a:r>
            <a:r>
              <a:rPr lang="fr-FR" sz="2400" dirty="0" err="1">
                <a:latin typeface="+mn-lt"/>
              </a:rPr>
              <a:t>instabilties</a:t>
            </a:r>
            <a:r>
              <a:rPr lang="fr-FR" sz="2400" dirty="0">
                <a:latin typeface="+mn-lt"/>
              </a:rPr>
              <a:t>. To </a:t>
            </a:r>
            <a:r>
              <a:rPr lang="fr-FR" sz="2400" dirty="0" err="1">
                <a:latin typeface="+mn-lt"/>
              </a:rPr>
              <a:t>avoid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that</a:t>
            </a:r>
            <a:endParaRPr lang="fr-FR" sz="2400" dirty="0">
              <a:solidFill>
                <a:schemeClr val="accent4"/>
              </a:solidFill>
              <a:latin typeface="+mn-lt"/>
            </a:endParaRPr>
          </a:p>
          <a:p>
            <a:pPr lvl="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400" dirty="0">
                <a:latin typeface="+mn-lt"/>
              </a:rPr>
              <a:t> time </a:t>
            </a:r>
            <a:r>
              <a:rPr lang="fr-FR" sz="2400" dirty="0" err="1">
                <a:latin typeface="+mn-lt"/>
              </a:rPr>
              <a:t>averaging</a:t>
            </a:r>
            <a:r>
              <a:rPr lang="fr-FR" sz="2400" dirty="0">
                <a:latin typeface="+mn-lt"/>
              </a:rPr>
              <a:t> over the barotropic </a:t>
            </a:r>
            <a:r>
              <a:rPr lang="fr-FR" sz="2400" dirty="0" err="1">
                <a:latin typeface="+mn-lt"/>
              </a:rPr>
              <a:t>sub</a:t>
            </a:r>
            <a:r>
              <a:rPr lang="fr-FR" sz="2400" dirty="0">
                <a:latin typeface="+mn-lt"/>
              </a:rPr>
              <a:t>-cycle</a:t>
            </a:r>
          </a:p>
          <a:p>
            <a:pPr lvl="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finer</a:t>
            </a:r>
            <a:r>
              <a:rPr lang="fr-FR" sz="2400" dirty="0">
                <a:latin typeface="+mn-lt"/>
              </a:rPr>
              <a:t> mode </a:t>
            </a:r>
            <a:r>
              <a:rPr lang="fr-FR" sz="2400" dirty="0" err="1">
                <a:latin typeface="+mn-lt"/>
              </a:rPr>
              <a:t>coupling</a:t>
            </a:r>
            <a:endParaRPr lang="fr-FR" sz="2400" dirty="0"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200" dirty="0">
              <a:latin typeface="+mn-lt"/>
            </a:endParaRPr>
          </a:p>
          <a:p>
            <a:pPr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149725"/>
            <a:ext cx="456406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avec flèche 13"/>
          <p:cNvCxnSpPr>
            <a:endCxn id="28676" idx="0"/>
          </p:cNvCxnSpPr>
          <p:nvPr/>
        </p:nvCxnSpPr>
        <p:spPr>
          <a:xfrm rot="5400000">
            <a:off x="2508250" y="3814763"/>
            <a:ext cx="433387" cy="2365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82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054475"/>
            <a:ext cx="33909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avec flèche 18"/>
          <p:cNvCxnSpPr/>
          <p:nvPr/>
        </p:nvCxnSpPr>
        <p:spPr>
          <a:xfrm flipV="1">
            <a:off x="4067175" y="4149725"/>
            <a:ext cx="208915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824" name="ZoneTexte 10"/>
          <p:cNvSpPr txBox="1">
            <a:spLocks noChangeArrowheads="1"/>
          </p:cNvSpPr>
          <p:nvPr/>
        </p:nvSpPr>
        <p:spPr bwMode="auto">
          <a:xfrm>
            <a:off x="323850" y="5805488"/>
            <a:ext cx="48244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ROMS_AGRIF use 3</a:t>
            </a:r>
            <a:r>
              <a:rPr lang="en-US" sz="2000" baseline="30000"/>
              <a:t>rd</a:t>
            </a:r>
            <a:r>
              <a:rPr lang="en-US" sz="2000"/>
              <a:t> order predictor (Leap frog)/corrector (Adam-Moulton) time stepping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Advection schemes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727C8-7214-4545-A420-C7A8DCC3A48B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33795" name="ZoneTexte 2"/>
          <p:cNvSpPr txBox="1">
            <a:spLocks noChangeArrowheads="1"/>
          </p:cNvSpPr>
          <p:nvPr/>
        </p:nvSpPr>
        <p:spPr bwMode="auto">
          <a:xfrm>
            <a:off x="323850" y="1268413"/>
            <a:ext cx="8280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By default, 3</a:t>
            </a:r>
            <a:r>
              <a:rPr lang="en-US" sz="2400" baseline="30000" dirty="0" smtClean="0">
                <a:latin typeface="Calibri" pitchFamily="34" charset="0"/>
              </a:rPr>
              <a:t>rd 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order, upstream-biased advection scheme : allows the generation of steep gradient, with a weak dispersion and weak diffusion.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Calibri" pitchFamily="34" charset="0"/>
              </a:rPr>
              <a:t> No need to impose explicit diffusion/ viscosity to avoid numerical noise (in case of 3D modeling)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Calibri" pitchFamily="34" charset="0"/>
              </a:rPr>
              <a:t> Effective resolution is improved :</a:t>
            </a:r>
          </a:p>
          <a:p>
            <a:endParaRPr lang="en-US" sz="2400" baseline="30000" dirty="0">
              <a:latin typeface="Calibri" pitchFamily="34" charset="0"/>
            </a:endParaRPr>
          </a:p>
        </p:txBody>
      </p:sp>
      <p:pic>
        <p:nvPicPr>
          <p:cNvPr id="33796" name="Picture 2" descr="temp_z-10_Jul_P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3757613"/>
            <a:ext cx="269240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 descr="temp_z-10_Jul_RO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2925" y="3757613"/>
            <a:ext cx="2693988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53975" y="3944938"/>
            <a:ext cx="142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000" dirty="0">
                <a:solidFill>
                  <a:srgbClr val="000000"/>
                </a:solidFill>
                <a:latin typeface="Comic Sans MS" pitchFamily="66" charset="0"/>
              </a:rPr>
              <a:t>OPA - 0.25 </a:t>
            </a:r>
            <a:r>
              <a:rPr lang="fr-FR" sz="2000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endParaRPr lang="fr-FR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4284663" y="3873500"/>
            <a:ext cx="1223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000">
                <a:solidFill>
                  <a:srgbClr val="000000"/>
                </a:solidFill>
                <a:latin typeface="Comic Sans MS" pitchFamily="66" charset="0"/>
              </a:rPr>
              <a:t>ROMS – 0.25 deg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Pressure Gradient force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BD35C-672B-4DFD-8485-890B4EAD054B}" type="slidenum">
              <a:rPr lang="fr-FR"/>
              <a:pPr>
                <a:defRPr/>
              </a:pPr>
              <a:t>13</a:t>
            </a:fld>
            <a:endParaRPr lang="fr-FR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57200" y="1484313"/>
            <a:ext cx="447516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2400">
                <a:latin typeface="Calibri" pitchFamily="34" charset="0"/>
              </a:rPr>
              <a:t>Truncation errors are made from calculating the baroclinic pressure gradients across sharp topographic changes such as the continental slope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endParaRPr lang="fr-FR" sz="24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2400">
                <a:latin typeface="Calibri" pitchFamily="34" charset="0"/>
              </a:rPr>
              <a:t>Difference between 2 large terms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endParaRPr lang="fr-FR" sz="24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2400">
                <a:latin typeface="Calibri" pitchFamily="34" charset="0"/>
              </a:rPr>
              <a:t>Errors can appear in the unforced flat stratification experiment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fr-FR" sz="2400">
              <a:latin typeface="Calibri" pitchFamily="34" charset="0"/>
            </a:endParaRPr>
          </a:p>
        </p:txBody>
      </p:sp>
      <p:pic>
        <p:nvPicPr>
          <p:cNvPr id="3584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1488" y="4667250"/>
            <a:ext cx="2692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475" y="3705225"/>
            <a:ext cx="37496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Line 15"/>
          <p:cNvSpPr>
            <a:spLocks noChangeShapeType="1"/>
          </p:cNvSpPr>
          <p:nvPr/>
        </p:nvSpPr>
        <p:spPr bwMode="auto">
          <a:xfrm>
            <a:off x="3851275" y="4292600"/>
            <a:ext cx="10080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AutoShape 16"/>
          <p:cNvSpPr>
            <a:spLocks/>
          </p:cNvSpPr>
          <p:nvPr/>
        </p:nvSpPr>
        <p:spPr bwMode="auto">
          <a:xfrm>
            <a:off x="5003800" y="3860800"/>
            <a:ext cx="144463" cy="2016125"/>
          </a:xfrm>
          <a:prstGeom prst="leftBrace">
            <a:avLst>
              <a:gd name="adj1" fmla="val 1163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48" name="Picture 11"/>
          <p:cNvPicPr>
            <a:picLocks noChangeAspect="1" noChangeArrowheads="1"/>
          </p:cNvPicPr>
          <p:nvPr/>
        </p:nvPicPr>
        <p:blipFill>
          <a:blip r:embed="rId4" cstate="print"/>
          <a:srcRect t="7742" b="4306"/>
          <a:stretch>
            <a:fillRect/>
          </a:stretch>
        </p:blipFill>
        <p:spPr bwMode="auto">
          <a:xfrm>
            <a:off x="5643563" y="1071563"/>
            <a:ext cx="27146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mtClean="0"/>
              <a:t>Reducing PGF Truncation Errors</a:t>
            </a:r>
            <a:endParaRPr lang="en-US" smtClean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25349-5B40-46BB-86C6-E0C388321DC7}" type="slidenum">
              <a:rPr lang="fr-FR"/>
              <a:pPr>
                <a:defRPr/>
              </a:pPr>
              <a:t>14</a:t>
            </a:fld>
            <a:endParaRPr lang="fr-FR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50825" y="1341438"/>
            <a:ext cx="48260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2200">
                <a:latin typeface="Calibri" pitchFamily="34" charset="0"/>
              </a:rPr>
              <a:t>Smoothing the topography using a nonlinear filter and a criterium: 	</a:t>
            </a:r>
            <a:endParaRPr lang="el-GR" sz="2200" i="1">
              <a:latin typeface="Calibri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fr-FR" sz="220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2200">
                <a:latin typeface="Calibri" pitchFamily="34" charset="0"/>
              </a:rPr>
              <a:t>Using a density formulation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fr-FR" sz="220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fr-FR" sz="220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2200">
                <a:latin typeface="Calibri" pitchFamily="34" charset="0"/>
              </a:rPr>
              <a:t>Using high order schemes to reduce the truncation error (4th order, McCalpin, 1994)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fr-FR" sz="220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2200">
                <a:latin typeface="Calibri" pitchFamily="34" charset="0"/>
              </a:rPr>
              <a:t>Gary, 1973: substracting a reference horizontal averaged value from density (</a:t>
            </a:r>
            <a:r>
              <a:rPr lang="el-GR" sz="2200">
                <a:latin typeface="Calibri" pitchFamily="34" charset="0"/>
                <a:cs typeface="Arial" pitchFamily="34" charset="0"/>
              </a:rPr>
              <a:t>ρ</a:t>
            </a:r>
            <a:r>
              <a:rPr lang="fr-FR" sz="2200">
                <a:latin typeface="Calibri" pitchFamily="34" charset="0"/>
                <a:cs typeface="Arial" pitchFamily="34" charset="0"/>
              </a:rPr>
              <a:t>’= </a:t>
            </a:r>
            <a:r>
              <a:rPr lang="el-GR" sz="2200">
                <a:latin typeface="Calibri" pitchFamily="34" charset="0"/>
                <a:cs typeface="Arial" pitchFamily="34" charset="0"/>
              </a:rPr>
              <a:t>ρ</a:t>
            </a:r>
            <a:r>
              <a:rPr lang="fr-FR" sz="2200">
                <a:latin typeface="Calibri" pitchFamily="34" charset="0"/>
                <a:cs typeface="Arial" pitchFamily="34" charset="0"/>
              </a:rPr>
              <a:t> - </a:t>
            </a:r>
            <a:r>
              <a:rPr lang="el-GR" sz="2200">
                <a:latin typeface="Calibri" pitchFamily="34" charset="0"/>
                <a:cs typeface="Arial" pitchFamily="34" charset="0"/>
              </a:rPr>
              <a:t>ρ</a:t>
            </a:r>
            <a:r>
              <a:rPr lang="fr-FR" sz="2200" baseline="-25000">
                <a:latin typeface="Calibri" pitchFamily="34" charset="0"/>
                <a:cs typeface="Arial" pitchFamily="34" charset="0"/>
              </a:rPr>
              <a:t>a</a:t>
            </a:r>
            <a:r>
              <a:rPr lang="fr-FR" sz="2200">
                <a:latin typeface="Calibri" pitchFamily="34" charset="0"/>
                <a:cs typeface="Arial" pitchFamily="34" charset="0"/>
              </a:rPr>
              <a:t>) </a:t>
            </a:r>
            <a:r>
              <a:rPr lang="fr-FR" sz="2200">
                <a:latin typeface="Calibri" pitchFamily="34" charset="0"/>
              </a:rPr>
              <a:t>before computing pressure gradient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r-FR" sz="2200">
                <a:latin typeface="Calibri" pitchFamily="34" charset="0"/>
              </a:rPr>
              <a:t>Rewritting Equation of State: reduce passive compressibility effects on pressure gradient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420938"/>
            <a:ext cx="4105275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5911850" y="1592263"/>
            <a:ext cx="1900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i="1"/>
              <a:t>r = </a:t>
            </a:r>
            <a:r>
              <a:rPr lang="el-GR" sz="2000" b="1" i="1"/>
              <a:t>Δ</a:t>
            </a:r>
            <a:r>
              <a:rPr lang="fr-FR" sz="2000" b="1" i="1"/>
              <a:t>h / h &lt; 0.2</a:t>
            </a:r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3995738" y="2420938"/>
            <a:ext cx="9366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4572000" y="184467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mtClean="0"/>
              <a:t>Smoothing methods</a:t>
            </a:r>
            <a:endParaRPr lang="en-US" smtClean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1164E-D3BE-4434-B993-3C2199772F06}" type="slidenum">
              <a:rPr lang="fr-FR"/>
              <a:pPr>
                <a:defRPr/>
              </a:pPr>
              <a:t>15</a:t>
            </a:fld>
            <a:endParaRPr lang="fr-FR"/>
          </a:p>
        </p:txBody>
      </p:sp>
      <p:sp>
        <p:nvSpPr>
          <p:cNvPr id="37891" name="Rectangle 11"/>
          <p:cNvSpPr>
            <a:spLocks noChangeArrowheads="1"/>
          </p:cNvSpPr>
          <p:nvPr/>
        </p:nvSpPr>
        <p:spPr bwMode="auto">
          <a:xfrm>
            <a:off x="468313" y="1052513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400" b="1" i="1">
                <a:latin typeface="Calibri" pitchFamily="34" charset="0"/>
              </a:rPr>
              <a:t>r = </a:t>
            </a:r>
            <a:r>
              <a:rPr lang="el-GR" sz="2400" b="1" i="1">
                <a:latin typeface="Calibri" pitchFamily="34" charset="0"/>
              </a:rPr>
              <a:t>Δ</a:t>
            </a:r>
            <a:r>
              <a:rPr lang="fr-FR" sz="2400" b="1" i="1">
                <a:latin typeface="Calibri" pitchFamily="34" charset="0"/>
              </a:rPr>
              <a:t>h / h</a:t>
            </a:r>
            <a:r>
              <a:rPr lang="fr-FR" sz="2400">
                <a:latin typeface="Calibri" pitchFamily="34" charset="0"/>
              </a:rPr>
              <a:t>  is the slope of the </a:t>
            </a:r>
            <a:r>
              <a:rPr lang="en-US" sz="2400">
                <a:latin typeface="Calibri" pitchFamily="34" charset="0"/>
              </a:rPr>
              <a:t>logarithm</a:t>
            </a:r>
            <a:r>
              <a:rPr lang="fr-FR" sz="2400">
                <a:latin typeface="Calibri" pitchFamily="34" charset="0"/>
              </a:rPr>
              <a:t> of </a:t>
            </a:r>
            <a:r>
              <a:rPr lang="fr-FR" sz="2400" i="1">
                <a:latin typeface="Calibri" pitchFamily="34" charset="0"/>
              </a:rPr>
              <a:t>h</a:t>
            </a:r>
            <a:r>
              <a:rPr lang="fr-FR" sz="2400">
                <a:latin typeface="Calibri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400">
                <a:latin typeface="Calibri" pitchFamily="34" charset="0"/>
              </a:rPr>
              <a:t>One method (ROMS) </a:t>
            </a:r>
            <a:r>
              <a:rPr lang="en-US" sz="2400">
                <a:latin typeface="Calibri" pitchFamily="34" charset="0"/>
              </a:rPr>
              <a:t>consists of smoothing</a:t>
            </a:r>
            <a:r>
              <a:rPr lang="fr-FR" sz="2400">
                <a:latin typeface="Calibri" pitchFamily="34" charset="0"/>
              </a:rPr>
              <a:t> </a:t>
            </a:r>
            <a:r>
              <a:rPr lang="fr-FR" sz="2400" i="1">
                <a:latin typeface="Calibri" pitchFamily="34" charset="0"/>
              </a:rPr>
              <a:t>ln(h)</a:t>
            </a:r>
            <a:r>
              <a:rPr lang="fr-FR" sz="2400">
                <a:latin typeface="Calibri" pitchFamily="34" charset="0"/>
              </a:rPr>
              <a:t> until </a:t>
            </a:r>
            <a:r>
              <a:rPr lang="fr-FR" sz="2400" i="1">
                <a:latin typeface="Calibri" pitchFamily="34" charset="0"/>
              </a:rPr>
              <a:t>r &lt; r</a:t>
            </a:r>
            <a:r>
              <a:rPr lang="fr-FR" sz="2400" i="1" baseline="-25000">
                <a:latin typeface="Calibri" pitchFamily="34" charset="0"/>
              </a:rPr>
              <a:t>max</a:t>
            </a:r>
          </a:p>
        </p:txBody>
      </p:sp>
      <p:pic>
        <p:nvPicPr>
          <p:cNvPr id="37892" name="Picture 6" descr="topo_sec_1k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205038"/>
            <a:ext cx="25130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9" descr="topo_sec_5k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205038"/>
            <a:ext cx="25130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4" descr="conv_p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4221163"/>
            <a:ext cx="3175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6084888" y="6167438"/>
            <a:ext cx="1960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Grid Resolution [deg]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2987675" y="4292600"/>
            <a:ext cx="2232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Bathymetry Smoothing Error off Senegal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3851275" y="4652963"/>
            <a:ext cx="2449513" cy="1785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300788" y="4437063"/>
            <a:ext cx="2363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Convergence at ~ </a:t>
            </a:r>
            <a:r>
              <a:rPr lang="en-US" i="1"/>
              <a:t>4 km</a:t>
            </a:r>
            <a:r>
              <a:rPr lang="en-US"/>
              <a:t> resolution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 rot="-5400000">
            <a:off x="1334294" y="5082381"/>
            <a:ext cx="2225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Standard Deviation [m]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50825" y="2205038"/>
            <a:ext cx="1223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>
                <a:solidFill>
                  <a:srgbClr val="FF3300"/>
                </a:solidFill>
              </a:rPr>
              <a:t>Res: 5 km</a:t>
            </a:r>
          </a:p>
          <a:p>
            <a:r>
              <a:rPr lang="fr-FR" i="1">
                <a:solidFill>
                  <a:srgbClr val="FF3300"/>
                </a:solidFill>
              </a:rPr>
              <a:t>r &lt; 0.25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4284663" y="2205038"/>
            <a:ext cx="16557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i="1">
                <a:solidFill>
                  <a:srgbClr val="FF3300"/>
                </a:solidFill>
              </a:rPr>
              <a:t>Res: 1 km</a:t>
            </a:r>
          </a:p>
          <a:p>
            <a:r>
              <a:rPr lang="fr-FR" i="1">
                <a:solidFill>
                  <a:srgbClr val="FF3300"/>
                </a:solidFill>
              </a:rPr>
              <a:t>r &lt; 0.25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2627313" y="3573463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Senegal Bathymetry Profil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err="1" smtClean="0"/>
              <a:t>Boundary</a:t>
            </a:r>
            <a:r>
              <a:rPr lang="fr-FR" dirty="0" smtClean="0"/>
              <a:t> Layer </a:t>
            </a:r>
            <a:r>
              <a:rPr lang="fr-FR" dirty="0" err="1" smtClean="0"/>
              <a:t>Parameterization</a:t>
            </a:r>
            <a:endParaRPr lang="en-US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9C3BF-FBE5-4481-B71D-3AD97666DD1D}" type="slidenum">
              <a:rPr lang="fr-FR"/>
              <a:pPr>
                <a:defRPr/>
              </a:pPr>
              <a:t>16</a:t>
            </a:fld>
            <a:endParaRPr lang="fr-FR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250825" y="1484313"/>
            <a:ext cx="5184775" cy="4249737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600" dirty="0" err="1">
                <a:latin typeface="+mn-lt"/>
              </a:rPr>
              <a:t>Boundary</a:t>
            </a:r>
            <a:r>
              <a:rPr lang="fr-FR" sz="2600" dirty="0">
                <a:latin typeface="+mn-lt"/>
              </a:rPr>
              <a:t> </a:t>
            </a:r>
            <a:r>
              <a:rPr lang="fr-FR" sz="2600" dirty="0" err="1">
                <a:latin typeface="+mn-lt"/>
              </a:rPr>
              <a:t>layers</a:t>
            </a:r>
            <a:r>
              <a:rPr lang="fr-FR" sz="2600" dirty="0">
                <a:latin typeface="+mn-lt"/>
              </a:rPr>
              <a:t> are </a:t>
            </a:r>
            <a:r>
              <a:rPr lang="fr-FR" sz="2600" dirty="0" err="1">
                <a:latin typeface="+mn-lt"/>
              </a:rPr>
              <a:t>characterized</a:t>
            </a:r>
            <a:r>
              <a:rPr lang="fr-FR" sz="2600" dirty="0">
                <a:latin typeface="+mn-lt"/>
              </a:rPr>
              <a:t> by </a:t>
            </a:r>
            <a:r>
              <a:rPr lang="fr-FR" sz="2600" dirty="0" err="1">
                <a:latin typeface="+mn-lt"/>
              </a:rPr>
              <a:t>strong</a:t>
            </a:r>
            <a:r>
              <a:rPr lang="fr-FR" sz="2600" dirty="0">
                <a:latin typeface="+mn-lt"/>
              </a:rPr>
              <a:t> turbulent </a:t>
            </a:r>
            <a:r>
              <a:rPr lang="fr-FR" sz="2600" dirty="0" err="1">
                <a:latin typeface="+mn-lt"/>
              </a:rPr>
              <a:t>mixing</a:t>
            </a:r>
            <a:endParaRPr lang="fr-FR" sz="26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6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600" dirty="0">
                <a:latin typeface="+mn-lt"/>
              </a:rPr>
              <a:t>Turbulent </a:t>
            </a:r>
            <a:r>
              <a:rPr lang="fr-FR" sz="2600" dirty="0" err="1">
                <a:latin typeface="+mn-lt"/>
              </a:rPr>
              <a:t>Mixing</a:t>
            </a:r>
            <a:r>
              <a:rPr lang="fr-FR" sz="2600" dirty="0">
                <a:latin typeface="+mn-lt"/>
              </a:rPr>
              <a:t> </a:t>
            </a:r>
            <a:r>
              <a:rPr lang="fr-FR" sz="2600" dirty="0" err="1">
                <a:latin typeface="+mn-lt"/>
              </a:rPr>
              <a:t>depends</a:t>
            </a:r>
            <a:r>
              <a:rPr lang="fr-FR" sz="2600" dirty="0">
                <a:latin typeface="+mn-lt"/>
              </a:rPr>
              <a:t> on: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fr-FR" sz="2200" dirty="0">
                <a:latin typeface="+mn-lt"/>
              </a:rPr>
              <a:t>Surface/</a:t>
            </a:r>
            <a:r>
              <a:rPr lang="fr-FR" sz="2200" dirty="0" err="1">
                <a:latin typeface="+mn-lt"/>
              </a:rPr>
              <a:t>bottom</a:t>
            </a:r>
            <a:r>
              <a:rPr lang="fr-FR" sz="2200" dirty="0">
                <a:latin typeface="+mn-lt"/>
              </a:rPr>
              <a:t> forcing: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>
                <a:latin typeface="+mn-lt"/>
              </a:rPr>
              <a:t>Wind / </a:t>
            </a:r>
            <a:r>
              <a:rPr lang="fr-FR" sz="2000" dirty="0" err="1">
                <a:latin typeface="+mn-lt"/>
              </a:rPr>
              <a:t>bottom</a:t>
            </a:r>
            <a:r>
              <a:rPr lang="fr-FR" sz="2000" dirty="0">
                <a:latin typeface="+mn-lt"/>
              </a:rPr>
              <a:t>-</a:t>
            </a:r>
            <a:r>
              <a:rPr lang="fr-FR" sz="2000" dirty="0" err="1">
                <a:latin typeface="+mn-lt"/>
              </a:rPr>
              <a:t>shear</a:t>
            </a:r>
            <a:r>
              <a:rPr lang="fr-FR" sz="2000" dirty="0">
                <a:latin typeface="+mn-lt"/>
              </a:rPr>
              <a:t> stress </a:t>
            </a:r>
            <a:r>
              <a:rPr lang="fr-FR" sz="2000" dirty="0" err="1">
                <a:latin typeface="+mn-lt"/>
              </a:rPr>
              <a:t>stirring</a:t>
            </a:r>
            <a:endParaRPr lang="fr-FR" sz="2000" dirty="0">
              <a:latin typeface="+mn-lt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>
                <a:latin typeface="+mn-lt"/>
              </a:rPr>
              <a:t>Stable/</a:t>
            </a:r>
            <a:r>
              <a:rPr lang="fr-FR" sz="2000" dirty="0" err="1">
                <a:latin typeface="+mn-lt"/>
              </a:rPr>
              <a:t>unstable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buoyancy</a:t>
            </a:r>
            <a:r>
              <a:rPr lang="fr-FR" sz="2000" dirty="0">
                <a:latin typeface="+mn-lt"/>
              </a:rPr>
              <a:t> forcing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fr-FR" sz="2200" dirty="0" err="1">
                <a:latin typeface="+mn-lt"/>
              </a:rPr>
              <a:t>Interior</a:t>
            </a:r>
            <a:r>
              <a:rPr lang="fr-FR" sz="2200" dirty="0">
                <a:latin typeface="+mn-lt"/>
              </a:rPr>
              <a:t> conditions: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 err="1">
                <a:latin typeface="+mn-lt"/>
              </a:rPr>
              <a:t>Current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shear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instability</a:t>
            </a:r>
            <a:endParaRPr lang="fr-FR" sz="2000" dirty="0">
              <a:latin typeface="+mn-lt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>
                <a:latin typeface="+mn-lt"/>
              </a:rPr>
              <a:t>Stratification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000" dirty="0">
              <a:latin typeface="+mn-lt"/>
            </a:endParaRP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We</a:t>
            </a:r>
            <a:r>
              <a:rPr lang="fr-FR" sz="2400" dirty="0">
                <a:latin typeface="+mn-lt"/>
              </a:rPr>
              <a:t> look for to </a:t>
            </a:r>
            <a:r>
              <a:rPr lang="fr-FR" sz="2400" dirty="0" err="1">
                <a:latin typeface="+mn-lt"/>
              </a:rPr>
              <a:t>determine</a:t>
            </a:r>
            <a:r>
              <a:rPr lang="fr-FR" sz="2400" dirty="0">
                <a:latin typeface="+mn-lt"/>
              </a:rPr>
              <a:t> the vertical profile of </a:t>
            </a:r>
            <a:r>
              <a:rPr lang="fr-FR" sz="2400" b="1" dirty="0">
                <a:solidFill>
                  <a:srgbClr val="FF0000"/>
                </a:solidFill>
                <a:latin typeface="+mn-lt"/>
              </a:rPr>
              <a:t>K </a:t>
            </a:r>
            <a:r>
              <a:rPr lang="fr-FR" sz="2400" b="1" dirty="0" err="1">
                <a:solidFill>
                  <a:srgbClr val="FF0000"/>
                </a:solidFill>
                <a:latin typeface="+mn-lt"/>
              </a:rPr>
              <a:t>mixing</a:t>
            </a:r>
            <a:r>
              <a:rPr lang="fr-FR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+mn-lt"/>
              </a:rPr>
              <a:t>parameter</a:t>
            </a:r>
            <a:endParaRPr lang="fr-FR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9940" name="Picture 6" descr="blob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188" y="1128713"/>
            <a:ext cx="3455987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938" y="5761038"/>
            <a:ext cx="295275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Line 11"/>
          <p:cNvSpPr>
            <a:spLocks noChangeShapeType="1"/>
          </p:cNvSpPr>
          <p:nvPr/>
        </p:nvSpPr>
        <p:spPr bwMode="auto">
          <a:xfrm flipH="1">
            <a:off x="7418388" y="5129213"/>
            <a:ext cx="1444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770688" y="4410075"/>
            <a:ext cx="1427162" cy="774700"/>
            <a:chOff x="4068" y="2443"/>
            <a:chExt cx="899" cy="488"/>
          </a:xfrm>
        </p:grpSpPr>
        <p:pic>
          <p:nvPicPr>
            <p:cNvPr id="39950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r="74976"/>
            <a:stretch>
              <a:fillRect/>
            </a:stretch>
          </p:blipFill>
          <p:spPr bwMode="auto">
            <a:xfrm>
              <a:off x="4068" y="2443"/>
              <a:ext cx="354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4377" y="2552"/>
              <a:ext cx="590" cy="288"/>
              <a:chOff x="4377" y="2217"/>
              <a:chExt cx="590" cy="288"/>
            </a:xfrm>
          </p:grpSpPr>
          <p:sp>
            <p:nvSpPr>
              <p:cNvPr id="39952" name="Text Box 10"/>
              <p:cNvSpPr txBox="1">
                <a:spLocks noChangeArrowheads="1"/>
              </p:cNvSpPr>
              <p:nvPr/>
            </p:nvSpPr>
            <p:spPr bwMode="auto">
              <a:xfrm>
                <a:off x="4377" y="2217"/>
                <a:ext cx="59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sz="2400"/>
                  <a:t>w’T’ </a:t>
                </a:r>
              </a:p>
            </p:txBody>
          </p:sp>
          <p:sp>
            <p:nvSpPr>
              <p:cNvPr id="39953" name="Line 12"/>
              <p:cNvSpPr>
                <a:spLocks noChangeShapeType="1"/>
              </p:cNvSpPr>
              <p:nvPr/>
            </p:nvSpPr>
            <p:spPr bwMode="auto">
              <a:xfrm>
                <a:off x="4513" y="2251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9944" name="Text Box 16"/>
          <p:cNvSpPr txBox="1">
            <a:spLocks noChangeArrowheads="1"/>
          </p:cNvSpPr>
          <p:nvPr/>
        </p:nvSpPr>
        <p:spPr bwMode="auto">
          <a:xfrm>
            <a:off x="6462713" y="3995738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Reynolds term:</a:t>
            </a:r>
          </a:p>
        </p:txBody>
      </p:sp>
      <p:sp>
        <p:nvSpPr>
          <p:cNvPr id="39945" name="Oval 18"/>
          <p:cNvSpPr>
            <a:spLocks noChangeArrowheads="1"/>
          </p:cNvSpPr>
          <p:nvPr/>
        </p:nvSpPr>
        <p:spPr bwMode="auto">
          <a:xfrm>
            <a:off x="7131050" y="5849938"/>
            <a:ext cx="503238" cy="504825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Line 19"/>
          <p:cNvSpPr>
            <a:spLocks noChangeShapeType="1"/>
          </p:cNvSpPr>
          <p:nvPr/>
        </p:nvSpPr>
        <p:spPr bwMode="auto">
          <a:xfrm>
            <a:off x="5364163" y="5732463"/>
            <a:ext cx="1766887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20"/>
          <p:cNvSpPr>
            <a:spLocks noChangeShapeType="1"/>
          </p:cNvSpPr>
          <p:nvPr/>
        </p:nvSpPr>
        <p:spPr bwMode="auto">
          <a:xfrm flipV="1">
            <a:off x="4356100" y="1844675"/>
            <a:ext cx="9366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Text Box 21"/>
          <p:cNvSpPr txBox="1">
            <a:spLocks noChangeArrowheads="1"/>
          </p:cNvSpPr>
          <p:nvPr/>
        </p:nvSpPr>
        <p:spPr bwMode="auto">
          <a:xfrm rot="248294">
            <a:off x="5743575" y="5227638"/>
            <a:ext cx="121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i="1">
                <a:solidFill>
                  <a:srgbClr val="FF3300"/>
                </a:solidFill>
              </a:rPr>
              <a:t>K theory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Boundary layer </a:t>
            </a:r>
            <a:r>
              <a:rPr lang="en-US" dirty="0" err="1" smtClean="0"/>
              <a:t>parametrization</a:t>
            </a:r>
            <a:r>
              <a:rPr lang="en-US" dirty="0" smtClean="0"/>
              <a:t>: KPP</a:t>
            </a:r>
            <a:endParaRPr lang="en-US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BC70F-9354-49B7-996E-F5D1512837C6}" type="slidenum">
              <a:rPr lang="fr-FR"/>
              <a:pPr>
                <a:defRPr/>
              </a:pPr>
              <a:t>17</a:t>
            </a:fld>
            <a:endParaRPr lang="fr-FR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/>
          <a:srcRect l="4993"/>
          <a:stretch>
            <a:fillRect/>
          </a:stretch>
        </p:blipFill>
        <p:spPr bwMode="auto">
          <a:xfrm>
            <a:off x="4572000" y="1143000"/>
            <a:ext cx="4435475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428625" y="1285875"/>
            <a:ext cx="414337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600" dirty="0"/>
              <a:t>All mixed layer </a:t>
            </a:r>
            <a:r>
              <a:rPr lang="fr-FR" sz="2600" dirty="0" err="1"/>
              <a:t>schemes</a:t>
            </a:r>
            <a:r>
              <a:rPr lang="fr-FR" sz="2600" dirty="0"/>
              <a:t> are </a:t>
            </a:r>
            <a:r>
              <a:rPr lang="fr-FR" sz="2600" dirty="0" err="1"/>
              <a:t>based</a:t>
            </a:r>
            <a:r>
              <a:rPr lang="fr-FR" sz="2600" dirty="0"/>
              <a:t> on one-</a:t>
            </a:r>
            <a:r>
              <a:rPr lang="fr-FR" sz="2600" dirty="0" err="1"/>
              <a:t>dimentional</a:t>
            </a:r>
            <a:r>
              <a:rPr lang="fr-FR" sz="2600" dirty="0"/>
              <a:t> « </a:t>
            </a:r>
            <a:r>
              <a:rPr lang="fr-FR" sz="2600" dirty="0" err="1"/>
              <a:t>column</a:t>
            </a:r>
            <a:r>
              <a:rPr lang="fr-FR" sz="2600" dirty="0"/>
              <a:t> </a:t>
            </a:r>
            <a:r>
              <a:rPr lang="fr-FR" sz="2600" dirty="0" err="1"/>
              <a:t>physics</a:t>
            </a:r>
            <a:r>
              <a:rPr lang="fr-FR" sz="2600" dirty="0"/>
              <a:t> »</a:t>
            </a:r>
          </a:p>
          <a:p>
            <a:pPr>
              <a:buFont typeface="Wingdings" pitchFamily="2" charset="2"/>
              <a:buChar char="q"/>
            </a:pPr>
            <a:endParaRPr lang="fr-FR" sz="2600" dirty="0"/>
          </a:p>
          <a:p>
            <a:pPr>
              <a:buFont typeface="Wingdings" pitchFamily="2" charset="2"/>
              <a:buChar char="q"/>
            </a:pPr>
            <a:r>
              <a:rPr lang="fr-FR" sz="2600" dirty="0" err="1"/>
              <a:t>Boundary</a:t>
            </a:r>
            <a:r>
              <a:rPr lang="fr-FR" sz="2600" dirty="0"/>
              <a:t> layer </a:t>
            </a:r>
            <a:r>
              <a:rPr lang="fr-FR" sz="2600" dirty="0" err="1"/>
              <a:t>parameterizations</a:t>
            </a:r>
            <a:r>
              <a:rPr lang="fr-FR" sz="2600" dirty="0"/>
              <a:t> are </a:t>
            </a:r>
            <a:r>
              <a:rPr lang="fr-FR" sz="2600" dirty="0" err="1"/>
              <a:t>based</a:t>
            </a:r>
            <a:r>
              <a:rPr lang="fr-FR" sz="2600" dirty="0"/>
              <a:t> </a:t>
            </a:r>
            <a:r>
              <a:rPr lang="fr-FR" sz="2600" dirty="0" err="1"/>
              <a:t>either</a:t>
            </a:r>
            <a:r>
              <a:rPr lang="fr-FR" sz="2600" dirty="0"/>
              <a:t> on:</a:t>
            </a:r>
          </a:p>
          <a:p>
            <a:pPr lvl="1">
              <a:buFont typeface="Arial" pitchFamily="34" charset="0"/>
              <a:buChar char="•"/>
            </a:pPr>
            <a:r>
              <a:rPr lang="fr-FR" sz="2200" dirty="0"/>
              <a:t>Turbulent </a:t>
            </a:r>
            <a:r>
              <a:rPr lang="fr-FR" sz="2200" dirty="0" err="1"/>
              <a:t>closure</a:t>
            </a:r>
            <a:r>
              <a:rPr lang="fr-FR" sz="2200" dirty="0"/>
              <a:t> (</a:t>
            </a:r>
            <a:r>
              <a:rPr lang="fr-FR" sz="2200" dirty="0" err="1"/>
              <a:t>Mellor</a:t>
            </a:r>
            <a:r>
              <a:rPr lang="fr-FR" sz="2200" dirty="0"/>
              <a:t>-</a:t>
            </a:r>
            <a:r>
              <a:rPr lang="fr-FR" sz="2200" dirty="0" err="1"/>
              <a:t>Yamada</a:t>
            </a:r>
            <a:r>
              <a:rPr lang="fr-FR" sz="2200" dirty="0"/>
              <a:t>, TKE)</a:t>
            </a:r>
          </a:p>
          <a:p>
            <a:pPr lvl="1">
              <a:buFont typeface="Arial" pitchFamily="34" charset="0"/>
              <a:buChar char="•"/>
            </a:pPr>
            <a:r>
              <a:rPr lang="fr-FR" sz="2200" b="1" dirty="0"/>
              <a:t> K profile (KPP)</a:t>
            </a:r>
          </a:p>
        </p:txBody>
      </p:sp>
      <p:sp>
        <p:nvSpPr>
          <p:cNvPr id="40965" name="ZoneTexte 4"/>
          <p:cNvSpPr txBox="1">
            <a:spLocks noChangeArrowheads="1"/>
          </p:cNvSpPr>
          <p:nvPr/>
        </p:nvSpPr>
        <p:spPr bwMode="auto">
          <a:xfrm>
            <a:off x="5357813" y="5497513"/>
            <a:ext cx="3643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Principle scheme of KPP turbulent closure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3214688" y="3500438"/>
            <a:ext cx="2000250" cy="18573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929438" y="2071688"/>
            <a:ext cx="1500187" cy="2857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Surface mixed layer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15125" y="3071813"/>
            <a:ext cx="1500188" cy="2857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00875" y="4071938"/>
            <a:ext cx="1214438" cy="2857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70" name="ZoneTexte 11"/>
          <p:cNvSpPr txBox="1">
            <a:spLocks noChangeArrowheads="1"/>
          </p:cNvSpPr>
          <p:nvPr/>
        </p:nvSpPr>
        <p:spPr bwMode="auto">
          <a:xfrm>
            <a:off x="6858000" y="1928813"/>
            <a:ext cx="1643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Surface mixed layer</a:t>
            </a:r>
          </a:p>
        </p:txBody>
      </p:sp>
      <p:sp>
        <p:nvSpPr>
          <p:cNvPr id="40971" name="ZoneTexte 12"/>
          <p:cNvSpPr txBox="1">
            <a:spLocks noChangeArrowheads="1"/>
          </p:cNvSpPr>
          <p:nvPr/>
        </p:nvSpPr>
        <p:spPr bwMode="auto">
          <a:xfrm>
            <a:off x="6786563" y="2857500"/>
            <a:ext cx="164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Interior</a:t>
            </a:r>
          </a:p>
        </p:txBody>
      </p:sp>
      <p:sp>
        <p:nvSpPr>
          <p:cNvPr id="40972" name="ZoneTexte 13"/>
          <p:cNvSpPr txBox="1">
            <a:spLocks noChangeArrowheads="1"/>
          </p:cNvSpPr>
          <p:nvPr/>
        </p:nvSpPr>
        <p:spPr bwMode="auto">
          <a:xfrm>
            <a:off x="6858000" y="3929063"/>
            <a:ext cx="1643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Bottom mixed layer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86375" y="1214438"/>
            <a:ext cx="2286000" cy="357187"/>
          </a:xfrm>
          <a:prstGeom prst="rect">
            <a:avLst/>
          </a:prstGeom>
          <a:solidFill>
            <a:schemeClr val="bg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74" name="ZoneTexte 15"/>
          <p:cNvSpPr txBox="1">
            <a:spLocks noChangeArrowheads="1"/>
          </p:cNvSpPr>
          <p:nvPr/>
        </p:nvSpPr>
        <p:spPr bwMode="auto">
          <a:xfrm>
            <a:off x="5500688" y="1000125"/>
            <a:ext cx="2143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Mixing coefficient  profils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Surface and Bottom forcing</a:t>
            </a:r>
            <a:endParaRPr lang="en-US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03B68-E5AF-4262-9B9C-A359C92A80AA}" type="slidenum">
              <a:rPr lang="fr-FR"/>
              <a:pPr>
                <a:defRPr/>
              </a:pPr>
              <a:t>18</a:t>
            </a:fld>
            <a:endParaRPr lang="fr-FR"/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7127875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048375" y="4051300"/>
            <a:ext cx="2881313" cy="2449513"/>
            <a:chOff x="3741" y="2341"/>
            <a:chExt cx="1815" cy="1543"/>
          </a:xfrm>
        </p:grpSpPr>
        <p:pic>
          <p:nvPicPr>
            <p:cNvPr id="4199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78" y="2655"/>
              <a:ext cx="1404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9" name="Text Box 18"/>
            <p:cNvSpPr txBox="1">
              <a:spLocks noChangeArrowheads="1"/>
            </p:cNvSpPr>
            <p:nvPr/>
          </p:nvSpPr>
          <p:spPr bwMode="auto">
            <a:xfrm>
              <a:off x="4001" y="2341"/>
              <a:ext cx="10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Bottom stress</a:t>
              </a:r>
            </a:p>
          </p:txBody>
        </p:sp>
        <p:sp>
          <p:nvSpPr>
            <p:cNvPr id="42000" name="Text Box 22"/>
            <p:cNvSpPr txBox="1">
              <a:spLocks noChangeArrowheads="1"/>
            </p:cNvSpPr>
            <p:nvPr/>
          </p:nvSpPr>
          <p:spPr bwMode="auto">
            <a:xfrm>
              <a:off x="3778" y="3158"/>
              <a:ext cx="177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 i="1">
                  <a:cs typeface="Arial" pitchFamily="34" charset="0"/>
                </a:rPr>
                <a:t>Drag Coefficient C</a:t>
              </a:r>
              <a:r>
                <a:rPr lang="fr-FR" sz="2000" b="1" i="1" baseline="-25000">
                  <a:cs typeface="Arial" pitchFamily="34" charset="0"/>
                </a:rPr>
                <a:t>D</a:t>
              </a:r>
              <a:r>
                <a:rPr lang="fr-FR" sz="2000" b="1" i="1">
                  <a:cs typeface="Arial" pitchFamily="34" charset="0"/>
                </a:rPr>
                <a:t>:</a:t>
              </a:r>
            </a:p>
            <a:p>
              <a:r>
                <a:rPr lang="el-GR" sz="2000" b="1" i="1">
                  <a:cs typeface="Arial" pitchFamily="34" charset="0"/>
                </a:rPr>
                <a:t>γ</a:t>
              </a:r>
              <a:r>
                <a:rPr lang="fr-FR" sz="2000" b="1" i="1" baseline="-25000"/>
                <a:t>1</a:t>
              </a:r>
              <a:r>
                <a:rPr lang="fr-FR" sz="2000" b="1" i="1"/>
                <a:t>=3.10-4 m/s Linear</a:t>
              </a:r>
            </a:p>
            <a:p>
              <a:r>
                <a:rPr lang="el-GR" sz="2000" b="1" i="1">
                  <a:cs typeface="Arial" pitchFamily="34" charset="0"/>
                </a:rPr>
                <a:t>γ</a:t>
              </a:r>
              <a:r>
                <a:rPr lang="fr-FR" sz="2000" b="1" i="1" baseline="-25000"/>
                <a:t>2</a:t>
              </a:r>
              <a:r>
                <a:rPr lang="fr-FR" sz="2000" b="1" i="1"/>
                <a:t>=2.5 10-3  Quadratic</a:t>
              </a:r>
            </a:p>
          </p:txBody>
        </p:sp>
        <p:sp>
          <p:nvSpPr>
            <p:cNvPr id="42001" name="Rectangle 23"/>
            <p:cNvSpPr>
              <a:spLocks noChangeArrowheads="1"/>
            </p:cNvSpPr>
            <p:nvPr/>
          </p:nvSpPr>
          <p:spPr bwMode="auto">
            <a:xfrm>
              <a:off x="3741" y="2342"/>
              <a:ext cx="1815" cy="15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989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1141413"/>
            <a:ext cx="17287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ZoneTexte 9"/>
          <p:cNvSpPr txBox="1">
            <a:spLocks noChangeArrowheads="1"/>
          </p:cNvSpPr>
          <p:nvPr/>
        </p:nvSpPr>
        <p:spPr bwMode="auto">
          <a:xfrm>
            <a:off x="7500938" y="2000250"/>
            <a:ext cx="1214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Wind stress</a:t>
            </a:r>
          </a:p>
        </p:txBody>
      </p:sp>
      <p:sp>
        <p:nvSpPr>
          <p:cNvPr id="41991" name="ZoneTexte 10"/>
          <p:cNvSpPr txBox="1">
            <a:spLocks noChangeArrowheads="1"/>
          </p:cNvSpPr>
          <p:nvPr/>
        </p:nvSpPr>
        <p:spPr bwMode="auto">
          <a:xfrm>
            <a:off x="7429500" y="2916238"/>
            <a:ext cx="121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Heat flux</a:t>
            </a:r>
          </a:p>
        </p:txBody>
      </p:sp>
      <p:sp>
        <p:nvSpPr>
          <p:cNvPr id="41992" name="ZoneTexte 11"/>
          <p:cNvSpPr txBox="1">
            <a:spLocks noChangeArrowheads="1"/>
          </p:cNvSpPr>
          <p:nvPr/>
        </p:nvSpPr>
        <p:spPr bwMode="auto">
          <a:xfrm>
            <a:off x="7500938" y="3286125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Salt flux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rot="10800000" flipV="1">
            <a:off x="5929313" y="2357438"/>
            <a:ext cx="1500187" cy="1428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41991" idx="1"/>
          </p:cNvCxnSpPr>
          <p:nvPr/>
        </p:nvCxnSpPr>
        <p:spPr>
          <a:xfrm rot="10800000" flipV="1">
            <a:off x="7215188" y="3101975"/>
            <a:ext cx="214312" cy="285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41992" idx="1"/>
          </p:cNvCxnSpPr>
          <p:nvPr/>
        </p:nvCxnSpPr>
        <p:spPr>
          <a:xfrm rot="10800000">
            <a:off x="5929313" y="3429000"/>
            <a:ext cx="1571625" cy="412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10800000" flipV="1">
            <a:off x="5715000" y="4214813"/>
            <a:ext cx="785813" cy="714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Bottom friction </a:t>
            </a:r>
            <a:r>
              <a:rPr lang="en-US" dirty="0" err="1" smtClean="0"/>
              <a:t>parametrization</a:t>
            </a:r>
            <a:endParaRPr lang="en-US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37345-CE4C-4519-8545-698412C56044}" type="slidenum">
              <a:rPr lang="fr-FR"/>
              <a:pPr>
                <a:defRPr/>
              </a:pPr>
              <a:t>19</a:t>
            </a:fld>
            <a:endParaRPr lang="fr-FR"/>
          </a:p>
        </p:txBody>
      </p:sp>
      <p:sp>
        <p:nvSpPr>
          <p:cNvPr id="43011" name="ZoneTexte 3"/>
          <p:cNvSpPr txBox="1">
            <a:spLocks noChangeArrowheads="1"/>
          </p:cNvSpPr>
          <p:nvPr/>
        </p:nvSpPr>
        <p:spPr bwMode="auto">
          <a:xfrm>
            <a:off x="684213" y="1557338"/>
            <a:ext cx="273526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/>
              <a:t>Linear friction, with r friction velocities [m/s]</a:t>
            </a:r>
          </a:p>
          <a:p>
            <a:pPr>
              <a:buFont typeface="Wingdings" pitchFamily="2" charset="2"/>
              <a:buChar char="ü"/>
            </a:pPr>
            <a:endParaRPr lang="en-US" sz="2000"/>
          </a:p>
          <a:p>
            <a:pPr>
              <a:buFont typeface="Wingdings" pitchFamily="2" charset="2"/>
              <a:buChar char="ü"/>
            </a:pPr>
            <a:r>
              <a:rPr lang="en-US" sz="2000"/>
              <a:t>Quadratic friction, controled by a constant drag coefficient </a:t>
            </a:r>
            <a:r>
              <a:rPr lang="en-US" sz="2000" b="1"/>
              <a:t>Cd</a:t>
            </a:r>
          </a:p>
          <a:p>
            <a:pPr>
              <a:buFont typeface="Wingdings" pitchFamily="2" charset="2"/>
              <a:buChar char="ü"/>
            </a:pPr>
            <a:endParaRPr lang="en-US" sz="2000"/>
          </a:p>
          <a:p>
            <a:pPr>
              <a:buFont typeface="Wingdings" pitchFamily="2" charset="2"/>
              <a:buChar char="ü"/>
            </a:pPr>
            <a:r>
              <a:rPr lang="en-US" sz="2000"/>
              <a:t>Quadratic friction coefficient, using  variable </a:t>
            </a:r>
            <a:r>
              <a:rPr lang="en-US" sz="2000" b="1"/>
              <a:t>Cd</a:t>
            </a:r>
            <a:r>
              <a:rPr lang="en-US" sz="2000"/>
              <a:t> (Von Karman log layer)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628775"/>
            <a:ext cx="30384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>
            <a:off x="3348038" y="1916113"/>
            <a:ext cx="287337" cy="1587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3276600" y="2995613"/>
            <a:ext cx="287338" cy="1587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0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708275"/>
            <a:ext cx="4029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avec flèche 9"/>
          <p:cNvCxnSpPr/>
          <p:nvPr/>
        </p:nvCxnSpPr>
        <p:spPr>
          <a:xfrm>
            <a:off x="3276600" y="4652963"/>
            <a:ext cx="287338" cy="1587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0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8250" y="4186238"/>
            <a:ext cx="461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687763"/>
            <a:ext cx="4029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8800" y="4743450"/>
            <a:ext cx="857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767263"/>
            <a:ext cx="2000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5"/>
          <p:cNvPicPr>
            <a:picLocks noChangeAspect="1" noChangeArrowheads="1"/>
          </p:cNvPicPr>
          <p:nvPr/>
        </p:nvPicPr>
        <p:blipFill>
          <a:blip r:embed="rId4" cstate="print"/>
          <a:srcRect r="82967"/>
          <a:stretch>
            <a:fillRect/>
          </a:stretch>
        </p:blipFill>
        <p:spPr bwMode="auto">
          <a:xfrm>
            <a:off x="3779838" y="4767263"/>
            <a:ext cx="7858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94125" y="5343525"/>
            <a:ext cx="1209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8400" y="5630863"/>
            <a:ext cx="447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4" name="ZoneTexte 17"/>
          <p:cNvSpPr txBox="1">
            <a:spLocks noChangeArrowheads="1"/>
          </p:cNvSpPr>
          <p:nvPr/>
        </p:nvSpPr>
        <p:spPr bwMode="auto">
          <a:xfrm>
            <a:off x="4284663" y="5630863"/>
            <a:ext cx="20716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= Rugosity scale</a:t>
            </a:r>
          </a:p>
        </p:txBody>
      </p:sp>
      <p:sp>
        <p:nvSpPr>
          <p:cNvPr id="19" name="Accolade ouvrante 18"/>
          <p:cNvSpPr/>
          <p:nvPr/>
        </p:nvSpPr>
        <p:spPr>
          <a:xfrm>
            <a:off x="3563938" y="3789363"/>
            <a:ext cx="144462" cy="2808287"/>
          </a:xfrm>
          <a:prstGeom prst="leftBrac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302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8400" y="6021388"/>
            <a:ext cx="5524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7" name="ZoneTexte 20"/>
          <p:cNvSpPr txBox="1">
            <a:spLocks noChangeArrowheads="1"/>
          </p:cNvSpPr>
          <p:nvPr/>
        </p:nvSpPr>
        <p:spPr bwMode="auto">
          <a:xfrm>
            <a:off x="4356100" y="6092825"/>
            <a:ext cx="4117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= thickness of the first bottom level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Ocean modeling principle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107950" y="908050"/>
            <a:ext cx="496887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If </a:t>
            </a:r>
            <a:r>
              <a:rPr lang="fr-FR" sz="2400" dirty="0" err="1">
                <a:latin typeface="Calibri" pitchFamily="34" charset="0"/>
              </a:rPr>
              <a:t>we</a:t>
            </a:r>
            <a:r>
              <a:rPr lang="fr-FR" sz="2400" dirty="0">
                <a:latin typeface="Calibri" pitchFamily="34" charset="0"/>
              </a:rPr>
              <a:t> know: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>
                <a:latin typeface="Calibri" pitchFamily="34" charset="0"/>
              </a:rPr>
              <a:t> The </a:t>
            </a:r>
            <a:r>
              <a:rPr lang="fr-FR" sz="2400" dirty="0" err="1">
                <a:latin typeface="Calibri" pitchFamily="34" charset="0"/>
              </a:rPr>
              <a:t>ocean</a:t>
            </a:r>
            <a:r>
              <a:rPr lang="fr-FR" sz="2400" dirty="0">
                <a:latin typeface="Calibri" pitchFamily="34" charset="0"/>
              </a:rPr>
              <a:t> state </a:t>
            </a:r>
            <a:r>
              <a:rPr lang="fr-FR" sz="2400" dirty="0" err="1">
                <a:latin typeface="Calibri" pitchFamily="34" charset="0"/>
              </a:rPr>
              <a:t>at</a:t>
            </a:r>
            <a:r>
              <a:rPr lang="fr-FR" sz="2400" dirty="0">
                <a:latin typeface="Calibri" pitchFamily="34" charset="0"/>
              </a:rPr>
              <a:t> time t (</a:t>
            </a:r>
            <a:r>
              <a:rPr lang="fr-FR" sz="2400" dirty="0" err="1">
                <a:latin typeface="Calibri" pitchFamily="34" charset="0"/>
              </a:rPr>
              <a:t>u,v,w,T,S</a:t>
            </a:r>
            <a:r>
              <a:rPr lang="fr-FR" sz="2400" dirty="0">
                <a:latin typeface="Calibri" pitchFamily="34" charset="0"/>
              </a:rPr>
              <a:t>, …)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Boundary</a:t>
            </a:r>
            <a:r>
              <a:rPr lang="fr-FR" sz="2400" dirty="0">
                <a:latin typeface="Calibri" pitchFamily="34" charset="0"/>
              </a:rPr>
              <a:t> conditions (surface, </a:t>
            </a:r>
            <a:r>
              <a:rPr lang="fr-FR" sz="2400" dirty="0" err="1">
                <a:latin typeface="Calibri" pitchFamily="34" charset="0"/>
              </a:rPr>
              <a:t>bottom</a:t>
            </a:r>
            <a:r>
              <a:rPr lang="fr-FR" sz="2400" dirty="0">
                <a:latin typeface="Calibri" pitchFamily="34" charset="0"/>
              </a:rPr>
              <a:t>, </a:t>
            </a:r>
            <a:r>
              <a:rPr lang="fr-FR" sz="2400" dirty="0" err="1">
                <a:latin typeface="Calibri" pitchFamily="34" charset="0"/>
              </a:rPr>
              <a:t>lateral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sides</a:t>
            </a:r>
            <a:r>
              <a:rPr lang="fr-FR" sz="2400" dirty="0">
                <a:latin typeface="Calibri" pitchFamily="34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endParaRPr lang="fr-FR" sz="2400" dirty="0">
              <a:latin typeface="Calibri" pitchFamily="34" charset="0"/>
            </a:endParaRPr>
          </a:p>
          <a:p>
            <a:r>
              <a:rPr lang="fr-FR" sz="2400" dirty="0">
                <a:latin typeface="Calibri" pitchFamily="34" charset="0"/>
              </a:rPr>
              <a:t>        </a:t>
            </a:r>
            <a:r>
              <a:rPr lang="fr-FR" sz="2400" b="1" dirty="0" err="1">
                <a:latin typeface="Calibri" pitchFamily="34" charset="0"/>
              </a:rPr>
              <a:t>We</a:t>
            </a:r>
            <a:r>
              <a:rPr lang="fr-FR" sz="2400" b="1" dirty="0">
                <a:latin typeface="Calibri" pitchFamily="34" charset="0"/>
              </a:rPr>
              <a:t> </a:t>
            </a:r>
            <a:r>
              <a:rPr lang="fr-FR" sz="2400" b="1" dirty="0" err="1">
                <a:latin typeface="Calibri" pitchFamily="34" charset="0"/>
              </a:rPr>
              <a:t>can</a:t>
            </a:r>
            <a:r>
              <a:rPr lang="fr-FR" sz="2400" b="1" dirty="0">
                <a:latin typeface="Calibri" pitchFamily="34" charset="0"/>
              </a:rPr>
              <a:t> </a:t>
            </a:r>
            <a:r>
              <a:rPr lang="fr-FR" sz="2400" b="1" dirty="0" err="1">
                <a:latin typeface="Calibri" pitchFamily="34" charset="0"/>
              </a:rPr>
              <a:t>compute</a:t>
            </a:r>
            <a:r>
              <a:rPr lang="fr-FR" sz="2400" b="1" dirty="0">
                <a:latin typeface="Calibri" pitchFamily="34" charset="0"/>
              </a:rPr>
              <a:t> the </a:t>
            </a:r>
            <a:r>
              <a:rPr lang="fr-FR" sz="2400" b="1" dirty="0" err="1">
                <a:latin typeface="Calibri" pitchFamily="34" charset="0"/>
              </a:rPr>
              <a:t>ocean</a:t>
            </a:r>
            <a:r>
              <a:rPr lang="fr-FR" sz="2400" b="1" dirty="0">
                <a:latin typeface="Calibri" pitchFamily="34" charset="0"/>
              </a:rPr>
              <a:t> state </a:t>
            </a:r>
            <a:r>
              <a:rPr lang="fr-FR" sz="2400" b="1" dirty="0" err="1">
                <a:latin typeface="Calibri" pitchFamily="34" charset="0"/>
              </a:rPr>
              <a:t>at</a:t>
            </a:r>
            <a:r>
              <a:rPr lang="fr-FR" sz="2400" b="1" dirty="0">
                <a:latin typeface="Calibri" pitchFamily="34" charset="0"/>
              </a:rPr>
              <a:t> t+</a:t>
            </a:r>
            <a:r>
              <a:rPr lang="fr-FR" sz="2400" b="1" dirty="0" err="1">
                <a:latin typeface="Calibri" pitchFamily="34" charset="0"/>
              </a:rPr>
              <a:t>dt</a:t>
            </a:r>
            <a:r>
              <a:rPr lang="fr-FR" sz="2400" b="1" dirty="0">
                <a:latin typeface="Calibri" pitchFamily="34" charset="0"/>
              </a:rPr>
              <a:t> </a:t>
            </a:r>
            <a:r>
              <a:rPr lang="fr-FR" sz="2400" b="1" dirty="0" err="1">
                <a:latin typeface="Calibri" pitchFamily="34" charset="0"/>
              </a:rPr>
              <a:t>using</a:t>
            </a:r>
            <a:r>
              <a:rPr lang="fr-FR" sz="2400" b="1" dirty="0">
                <a:latin typeface="Calibri" pitchFamily="34" charset="0"/>
              </a:rPr>
              <a:t> </a:t>
            </a:r>
            <a:r>
              <a:rPr lang="fr-FR" sz="2400" b="1" dirty="0" err="1">
                <a:latin typeface="Calibri" pitchFamily="34" charset="0"/>
              </a:rPr>
              <a:t>numerical</a:t>
            </a:r>
            <a:r>
              <a:rPr lang="fr-FR" sz="2400" b="1" dirty="0">
                <a:latin typeface="Calibri" pitchFamily="34" charset="0"/>
              </a:rPr>
              <a:t> approximations of Primitive Equations</a:t>
            </a:r>
          </a:p>
          <a:p>
            <a:endParaRPr lang="fr-FR" sz="2400" b="1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  <a:sym typeface="Wingdings" pitchFamily="2" charset="2"/>
              </a:rPr>
              <a:t>          For that we need to proceed </a:t>
            </a:r>
            <a:r>
              <a:rPr lang="en-US" sz="2400" b="1" dirty="0">
                <a:latin typeface="Calibri" pitchFamily="34" charset="0"/>
                <a:sym typeface="Wingdings" pitchFamily="2" charset="2"/>
              </a:rPr>
              <a:t>discretization</a:t>
            </a:r>
            <a:r>
              <a:rPr lang="en-US" sz="2400" dirty="0">
                <a:latin typeface="Calibri" pitchFamily="34" charset="0"/>
                <a:sym typeface="Wingdings" pitchFamily="2" charset="2"/>
              </a:rPr>
              <a:t> of the equations in time and space:</a:t>
            </a:r>
            <a:endParaRPr lang="fr-FR" sz="2400" b="1" dirty="0">
              <a:latin typeface="Calibri" pitchFamily="34" charset="0"/>
            </a:endParaRPr>
          </a:p>
          <a:p>
            <a:endParaRPr lang="fr-FR" sz="2400" b="1" dirty="0">
              <a:latin typeface="Calibri" pitchFamily="34" charset="0"/>
            </a:endParaRPr>
          </a:p>
          <a:p>
            <a:endParaRPr lang="en-US" sz="2400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1098" t="23625" r="7062"/>
          <a:stretch>
            <a:fillRect/>
          </a:stretch>
        </p:blipFill>
        <p:spPr bwMode="auto">
          <a:xfrm>
            <a:off x="5580063" y="4162425"/>
            <a:ext cx="3455987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00" y="981075"/>
            <a:ext cx="41179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508625" y="3573463"/>
            <a:ext cx="34559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Example of a finite difference grid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Air </a:t>
            </a:r>
            <a:r>
              <a:rPr lang="fr-FR" dirty="0" err="1" smtClean="0"/>
              <a:t>Sea</a:t>
            </a:r>
            <a:r>
              <a:rPr lang="fr-FR" dirty="0" smtClean="0"/>
              <a:t> Interaction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2C948-1F74-4438-9299-BB71CE9B0787}" type="slidenum">
              <a:rPr lang="fr-FR"/>
              <a:pPr>
                <a:defRPr/>
              </a:pPr>
              <a:t>20</a:t>
            </a:fld>
            <a:endParaRPr lang="fr-FR"/>
          </a:p>
        </p:txBody>
      </p:sp>
      <p:sp>
        <p:nvSpPr>
          <p:cNvPr id="44035" name="ZoneTexte 2"/>
          <p:cNvSpPr txBox="1">
            <a:spLocks noChangeArrowheads="1"/>
          </p:cNvSpPr>
          <p:nvPr/>
        </p:nvSpPr>
        <p:spPr bwMode="auto">
          <a:xfrm>
            <a:off x="285750" y="1285875"/>
            <a:ext cx="6518275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Heat fluxes &amp; Freshwater fluxes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/>
              <a:t>Directly read the forcing files</a:t>
            </a:r>
          </a:p>
          <a:p>
            <a:pPr>
              <a:buFont typeface="Wingdings" pitchFamily="2" charset="2"/>
              <a:buChar char="§"/>
            </a:pPr>
            <a:r>
              <a:rPr lang="en-US" sz="2200"/>
              <a:t>Use of a bulk formulae :</a:t>
            </a:r>
          </a:p>
          <a:p>
            <a:pPr lvl="1">
              <a:buFont typeface="Arial" pitchFamily="34" charset="0"/>
              <a:buChar char="•"/>
            </a:pPr>
            <a:r>
              <a:rPr lang="en-US" sz="2200"/>
              <a:t>Heat flux : compute total heat flux from latent, sensible, solar  and longwave fluxes and model SST</a:t>
            </a:r>
          </a:p>
          <a:p>
            <a:pPr lvl="1">
              <a:buFont typeface="Arial" pitchFamily="34" charset="0"/>
              <a:buChar char="•"/>
            </a:pPr>
            <a:r>
              <a:rPr lang="en-US" sz="2200"/>
              <a:t>Freshwater flux : compute from evap, prate and model SSS</a:t>
            </a:r>
          </a:p>
          <a:p>
            <a:pPr>
              <a:buFont typeface="Wingdings" pitchFamily="2" charset="2"/>
              <a:buChar char="§"/>
            </a:pPr>
            <a:endParaRPr lang="en-US" sz="2400"/>
          </a:p>
          <a:p>
            <a:pPr>
              <a:buFont typeface="Wingdings" pitchFamily="2" charset="2"/>
              <a:buChar char="§"/>
            </a:pPr>
            <a:r>
              <a:rPr lang="en-US" sz="2400" b="1"/>
              <a:t>Wind stress:</a:t>
            </a:r>
          </a:p>
          <a:p>
            <a:pPr lvl="1">
              <a:buFont typeface="Arial" pitchFamily="34" charset="0"/>
              <a:buChar char="•"/>
            </a:pPr>
            <a:r>
              <a:rPr lang="en-US" sz="2200"/>
              <a:t>Directly read the forcing files</a:t>
            </a:r>
          </a:p>
          <a:p>
            <a:pPr lvl="1">
              <a:buFont typeface="Arial" pitchFamily="34" charset="0"/>
              <a:buChar char="•"/>
            </a:pPr>
            <a:r>
              <a:rPr lang="en-US" sz="2200"/>
              <a:t> Compute the windstress from the Cd drag coefficient, model SST and wind stress </a:t>
            </a:r>
          </a:p>
        </p:txBody>
      </p:sp>
      <p:sp>
        <p:nvSpPr>
          <p:cNvPr id="4" name="Accolade fermante 3"/>
          <p:cNvSpPr/>
          <p:nvPr/>
        </p:nvSpPr>
        <p:spPr>
          <a:xfrm>
            <a:off x="7019925" y="2349500"/>
            <a:ext cx="215900" cy="3671888"/>
          </a:xfrm>
          <a:prstGeom prst="rightBrac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37" name="ZoneTexte 4"/>
          <p:cNvSpPr txBox="1">
            <a:spLocks noChangeArrowheads="1"/>
          </p:cNvSpPr>
          <p:nvPr/>
        </p:nvSpPr>
        <p:spPr bwMode="auto">
          <a:xfrm>
            <a:off x="7308850" y="3573463"/>
            <a:ext cx="1673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bulk_flux.F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Open boundary conditions I (OBC type)</a:t>
            </a:r>
            <a:endParaRPr lang="en-US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78304-E5C1-43DE-9DA1-F0AAC2F52D07}" type="slidenum">
              <a:rPr lang="fr-FR"/>
              <a:pPr>
                <a:defRPr/>
              </a:pPr>
              <a:t>21</a:t>
            </a:fld>
            <a:endParaRPr lang="fr-FR"/>
          </a:p>
        </p:txBody>
      </p:sp>
      <p:sp>
        <p:nvSpPr>
          <p:cNvPr id="2056" name="Rectangle 2"/>
          <p:cNvSpPr>
            <a:spLocks noChangeArrowheads="1"/>
          </p:cNvSpPr>
          <p:nvPr/>
        </p:nvSpPr>
        <p:spPr bwMode="auto">
          <a:xfrm>
            <a:off x="288925" y="1076325"/>
            <a:ext cx="81708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400">
                <a:cs typeface="Times New Roman" pitchFamily="18" charset="0"/>
              </a:rPr>
              <a:t>Adaptative mixed radiations/nudging open boundary conditions (Marchesiello et al, 2001).</a:t>
            </a:r>
            <a:endParaRPr lang="fr-FR" sz="2400"/>
          </a:p>
        </p:txBody>
      </p:sp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27025" y="2060575"/>
          <a:ext cx="5108575" cy="1008063"/>
        </p:xfrm>
        <a:graphic>
          <a:graphicData uri="http://schemas.openxmlformats.org/presentationml/2006/ole">
            <p:oleObj spid="_x0000_s4098" name="Équation" r:id="rId3" imgW="2120900" imgH="419100" progId="Equation.3">
              <p:embed/>
            </p:oleObj>
          </a:graphicData>
        </a:graphic>
      </p:graphicFrame>
      <p:sp>
        <p:nvSpPr>
          <p:cNvPr id="40" name="Rectangle 39"/>
          <p:cNvSpPr/>
          <p:nvPr/>
        </p:nvSpPr>
        <p:spPr>
          <a:xfrm>
            <a:off x="250825" y="1989138"/>
            <a:ext cx="3025775" cy="10795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492500" y="1916113"/>
            <a:ext cx="2016125" cy="1152525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0" name="ZoneTexte 41"/>
          <p:cNvSpPr txBox="1">
            <a:spLocks noChangeArrowheads="1"/>
          </p:cNvSpPr>
          <p:nvPr/>
        </p:nvSpPr>
        <p:spPr bwMode="auto">
          <a:xfrm>
            <a:off x="250825" y="3141663"/>
            <a:ext cx="3025775" cy="31686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Radiation, (Orlanski, 1982)</a:t>
            </a:r>
          </a:p>
          <a:p>
            <a:endParaRPr lang="en-US" sz="2000"/>
          </a:p>
          <a:p>
            <a:pPr>
              <a:buFont typeface="Wingdings" pitchFamily="2" charset="2"/>
              <a:buChar char="§"/>
            </a:pPr>
            <a:r>
              <a:rPr lang="en-US" sz="2000"/>
              <a:t>Possibility to </a:t>
            </a:r>
            <a:r>
              <a:rPr lang="en-US" sz="2000" b="1"/>
              <a:t>use</a:t>
            </a:r>
            <a:r>
              <a:rPr lang="en-US" sz="2000" b="1">
                <a:solidFill>
                  <a:schemeClr val="accent2"/>
                </a:solidFill>
              </a:rPr>
              <a:t> “Flather” OBC </a:t>
            </a:r>
            <a:r>
              <a:rPr lang="en-US" sz="2000" b="1"/>
              <a:t>conditions for barotropic mode </a:t>
            </a:r>
            <a:r>
              <a:rPr lang="en-US" sz="2000" b="1">
                <a:solidFill>
                  <a:schemeClr val="accent2"/>
                </a:solidFill>
              </a:rPr>
              <a:t>: </a:t>
            </a:r>
          </a:p>
          <a:p>
            <a:pPr lvl="1"/>
            <a:r>
              <a:rPr lang="en-US" sz="2000"/>
              <a:t>Specially designed for tidal applications</a:t>
            </a:r>
          </a:p>
          <a:p>
            <a:endParaRPr lang="en-US" sz="2000"/>
          </a:p>
        </p:txBody>
      </p:sp>
      <p:sp>
        <p:nvSpPr>
          <p:cNvPr id="2061" name="ZoneTexte 42"/>
          <p:cNvSpPr txBox="1">
            <a:spLocks noChangeArrowheads="1"/>
          </p:cNvSpPr>
          <p:nvPr/>
        </p:nvSpPr>
        <p:spPr bwMode="auto">
          <a:xfrm>
            <a:off x="3492500" y="3141663"/>
            <a:ext cx="3240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Adaptative nudging term : </a:t>
            </a:r>
          </a:p>
        </p:txBody>
      </p:sp>
      <p:cxnSp>
        <p:nvCxnSpPr>
          <p:cNvPr id="47" name="Connecteur droit 46"/>
          <p:cNvCxnSpPr/>
          <p:nvPr/>
        </p:nvCxnSpPr>
        <p:spPr>
          <a:xfrm rot="5400000">
            <a:off x="1835944" y="4941094"/>
            <a:ext cx="3313112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3" name="ZoneTexte 49"/>
          <p:cNvSpPr txBox="1">
            <a:spLocks noChangeArrowheads="1"/>
          </p:cNvSpPr>
          <p:nvPr/>
        </p:nvSpPr>
        <p:spPr bwMode="auto">
          <a:xfrm>
            <a:off x="3635375" y="3500438"/>
            <a:ext cx="5329238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Adaptitivity</a:t>
            </a:r>
          </a:p>
          <a:p>
            <a:pPr>
              <a:buFont typeface="Wingdings" pitchFamily="2" charset="2"/>
              <a:buChar char="§"/>
            </a:pPr>
            <a:r>
              <a:rPr lang="en-US" sz="2000"/>
              <a:t>Ingoing signal  (</a:t>
            </a:r>
            <a:r>
              <a:rPr lang="fr-FR" sz="2000"/>
              <a:t>Cx &gt;0) : strong nudging toward external data using</a:t>
            </a:r>
          </a:p>
          <a:p>
            <a:pPr>
              <a:buFont typeface="Wingdings" pitchFamily="2" charset="2"/>
              <a:buChar char="§"/>
            </a:pPr>
            <a:endParaRPr lang="en-US" sz="2000"/>
          </a:p>
          <a:p>
            <a:pPr>
              <a:buFont typeface="Wingdings" pitchFamily="2" charset="2"/>
              <a:buChar char="§"/>
            </a:pPr>
            <a:r>
              <a:rPr lang="en-US" sz="2000"/>
              <a:t>Outgoing signal (</a:t>
            </a:r>
            <a:r>
              <a:rPr lang="fr-FR" sz="2000"/>
              <a:t>Cx &gt;0) : weak nudging toward ext. Data</a:t>
            </a:r>
          </a:p>
          <a:p>
            <a:endParaRPr lang="fr-FR" sz="2000"/>
          </a:p>
          <a:p>
            <a:r>
              <a:rPr lang="fr-FR" sz="2000"/>
              <a:t> </a:t>
            </a:r>
          </a:p>
          <a:p>
            <a:endParaRPr lang="fr-FR" sz="2000"/>
          </a:p>
          <a:p>
            <a:endParaRPr lang="en-US" sz="2000"/>
          </a:p>
        </p:txBody>
      </p:sp>
      <p:sp>
        <p:nvSpPr>
          <p:cNvPr id="2064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1" name="Object 38"/>
          <p:cNvGraphicFramePr>
            <a:graphicFrameLocks noChangeAspect="1"/>
          </p:cNvGraphicFramePr>
          <p:nvPr/>
        </p:nvGraphicFramePr>
        <p:xfrm>
          <a:off x="6875463" y="4192588"/>
          <a:ext cx="912812" cy="460375"/>
        </p:xfrm>
        <a:graphic>
          <a:graphicData uri="http://schemas.openxmlformats.org/presentationml/2006/ole">
            <p:oleObj spid="_x0000_s4099" name="Équation" r:id="rId4" imgW="507960" imgH="253800" progId="Equation.3">
              <p:embed/>
            </p:oleObj>
          </a:graphicData>
        </a:graphic>
      </p:graphicFrame>
      <p:graphicFrame>
        <p:nvGraphicFramePr>
          <p:cNvPr id="2052" name="Object 40"/>
          <p:cNvGraphicFramePr>
            <a:graphicFrameLocks noChangeAspect="1"/>
          </p:cNvGraphicFramePr>
          <p:nvPr/>
        </p:nvGraphicFramePr>
        <p:xfrm>
          <a:off x="5749925" y="5084763"/>
          <a:ext cx="1004888" cy="460375"/>
        </p:xfrm>
        <a:graphic>
          <a:graphicData uri="http://schemas.openxmlformats.org/presentationml/2006/ole">
            <p:oleObj spid="_x0000_s4100" name="Équation" r:id="rId5" imgW="558720" imgH="253800" progId="Equation.3">
              <p:embed/>
            </p:oleObj>
          </a:graphicData>
        </a:graphic>
      </p:graphicFrame>
      <p:graphicFrame>
        <p:nvGraphicFramePr>
          <p:cNvPr id="2053" name="Object 42"/>
          <p:cNvGraphicFramePr>
            <a:graphicFrameLocks noChangeAspect="1"/>
          </p:cNvGraphicFramePr>
          <p:nvPr/>
        </p:nvGraphicFramePr>
        <p:xfrm>
          <a:off x="3708400" y="5516563"/>
          <a:ext cx="1643063" cy="414337"/>
        </p:xfrm>
        <a:graphic>
          <a:graphicData uri="http://schemas.openxmlformats.org/presentationml/2006/ole">
            <p:oleObj spid="_x0000_s4101" name="Équation" r:id="rId6" imgW="914400" imgH="228600" progId="Equation.3">
              <p:embed/>
            </p:oleObj>
          </a:graphicData>
        </a:graphic>
      </p:graphicFrame>
      <p:graphicFrame>
        <p:nvGraphicFramePr>
          <p:cNvPr id="2054" name="Object 43"/>
          <p:cNvGraphicFramePr>
            <a:graphicFrameLocks noChangeAspect="1"/>
          </p:cNvGraphicFramePr>
          <p:nvPr/>
        </p:nvGraphicFramePr>
        <p:xfrm>
          <a:off x="3633788" y="5967413"/>
          <a:ext cx="1252537" cy="414337"/>
        </p:xfrm>
        <a:graphic>
          <a:graphicData uri="http://schemas.openxmlformats.org/presentationml/2006/ole">
            <p:oleObj spid="_x0000_s4102" name="Équation" r:id="rId7" imgW="698400" imgH="228600" progId="Equation.3">
              <p:embed/>
            </p:oleObj>
          </a:graphicData>
        </a:graphic>
      </p:graphicFrame>
      <p:sp>
        <p:nvSpPr>
          <p:cNvPr id="57" name="Accolade fermante 56"/>
          <p:cNvSpPr/>
          <p:nvPr/>
        </p:nvSpPr>
        <p:spPr>
          <a:xfrm>
            <a:off x="5508625" y="5589588"/>
            <a:ext cx="142875" cy="792162"/>
          </a:xfrm>
          <a:prstGeom prst="rightBrac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6" name="ZoneTexte 58"/>
          <p:cNvSpPr txBox="1">
            <a:spLocks noChangeArrowheads="1"/>
          </p:cNvSpPr>
          <p:nvPr/>
        </p:nvSpPr>
        <p:spPr bwMode="auto">
          <a:xfrm>
            <a:off x="5867400" y="5589588"/>
            <a:ext cx="31686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ym typeface="Symbol" pitchFamily="18" charset="2"/>
              </a:rPr>
              <a:t></a:t>
            </a:r>
            <a:r>
              <a:rPr lang="en-US" sz="2000" baseline="-25000">
                <a:sym typeface="Symbol" pitchFamily="18" charset="2"/>
              </a:rPr>
              <a:t>M_in</a:t>
            </a:r>
            <a:r>
              <a:rPr lang="en-US" sz="2000">
                <a:sym typeface="Symbol" pitchFamily="18" charset="2"/>
              </a:rPr>
              <a:t> , </a:t>
            </a:r>
            <a:r>
              <a:rPr lang="en-US" sz="2400">
                <a:sym typeface="Symbol" pitchFamily="18" charset="2"/>
              </a:rPr>
              <a:t></a:t>
            </a:r>
            <a:r>
              <a:rPr lang="en-US" sz="2000" baseline="-25000">
                <a:sym typeface="Symbol" pitchFamily="18" charset="2"/>
              </a:rPr>
              <a:t>M_out</a:t>
            </a:r>
            <a:r>
              <a:rPr lang="en-US" sz="2000">
                <a:sym typeface="Symbol" pitchFamily="18" charset="2"/>
              </a:rPr>
              <a:t> : momentum</a:t>
            </a:r>
          </a:p>
          <a:p>
            <a:r>
              <a:rPr lang="en-US" sz="2400">
                <a:sym typeface="Symbol" pitchFamily="18" charset="2"/>
              </a:rPr>
              <a:t></a:t>
            </a:r>
            <a:r>
              <a:rPr lang="en-US" sz="2000" baseline="-25000">
                <a:sym typeface="Symbol" pitchFamily="18" charset="2"/>
              </a:rPr>
              <a:t>T_in</a:t>
            </a:r>
            <a:r>
              <a:rPr lang="en-US" sz="2000">
                <a:sym typeface="Symbol" pitchFamily="18" charset="2"/>
              </a:rPr>
              <a:t> , </a:t>
            </a:r>
            <a:r>
              <a:rPr lang="en-US" sz="2400">
                <a:sym typeface="Symbol" pitchFamily="18" charset="2"/>
              </a:rPr>
              <a:t></a:t>
            </a:r>
            <a:r>
              <a:rPr lang="en-US" sz="2000" baseline="-25000">
                <a:sym typeface="Symbol" pitchFamily="18" charset="2"/>
              </a:rPr>
              <a:t>T_out</a:t>
            </a:r>
            <a:r>
              <a:rPr lang="en-US" sz="2000">
                <a:sym typeface="Symbol" pitchFamily="18" charset="2"/>
              </a:rPr>
              <a:t> : tracer</a:t>
            </a:r>
          </a:p>
          <a:p>
            <a:r>
              <a:rPr lang="en-US" sz="2000">
                <a:sym typeface="Symbol" pitchFamily="18" charset="2"/>
              </a:rPr>
              <a:t> </a:t>
            </a:r>
          </a:p>
          <a:p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Sponge/Nudging Layer</a:t>
            </a:r>
            <a:endParaRPr lang="en-US" dirty="0"/>
          </a:p>
        </p:txBody>
      </p:sp>
      <p:sp>
        <p:nvSpPr>
          <p:cNvPr id="62" name="Espace réservé du numéro de diapositive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0B6DE-E3F7-4AFF-89E3-2B9E1BDFB938}" type="slidenum">
              <a:rPr lang="fr-FR"/>
              <a:pPr>
                <a:defRPr/>
              </a:pPr>
              <a:t>22</a:t>
            </a:fld>
            <a:endParaRPr lang="fr-FR"/>
          </a:p>
        </p:txBody>
      </p:sp>
      <p:grpSp>
        <p:nvGrpSpPr>
          <p:cNvPr id="3" name="Groupe 80"/>
          <p:cNvGrpSpPr>
            <a:grpSpLocks/>
          </p:cNvGrpSpPr>
          <p:nvPr/>
        </p:nvGrpSpPr>
        <p:grpSpPr bwMode="auto">
          <a:xfrm>
            <a:off x="179388" y="1196975"/>
            <a:ext cx="5976937" cy="3455988"/>
            <a:chOff x="827584" y="1484784"/>
            <a:chExt cx="7488832" cy="4824538"/>
          </a:xfrm>
        </p:grpSpPr>
        <p:sp>
          <p:nvSpPr>
            <p:cNvPr id="15" name="Rectangle 14"/>
            <p:cNvSpPr/>
            <p:nvPr/>
          </p:nvSpPr>
          <p:spPr>
            <a:xfrm>
              <a:off x="827584" y="1484784"/>
              <a:ext cx="7488832" cy="4824538"/>
            </a:xfrm>
            <a:prstGeom prst="rect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" name="Connecteur droit 16"/>
            <p:cNvCxnSpPr/>
            <p:nvPr/>
          </p:nvCxnSpPr>
          <p:spPr>
            <a:xfrm rot="5400000">
              <a:off x="-936250" y="3897053"/>
              <a:ext cx="4824538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rot="5400000">
              <a:off x="-216208" y="3897053"/>
              <a:ext cx="4824538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rot="5400000">
              <a:off x="503834" y="3897053"/>
              <a:ext cx="4824538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5400000">
              <a:off x="1223876" y="3897053"/>
              <a:ext cx="4824538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rot="5400000">
              <a:off x="1943918" y="3897053"/>
              <a:ext cx="4824538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rot="5400000">
              <a:off x="2663959" y="3897053"/>
              <a:ext cx="4824538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5400000">
              <a:off x="3384001" y="3897053"/>
              <a:ext cx="4824538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rot="5400000">
              <a:off x="4104043" y="3897053"/>
              <a:ext cx="4824538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rot="5400000">
              <a:off x="4752479" y="3897053"/>
              <a:ext cx="4824538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rot="5400000">
              <a:off x="5327318" y="3897053"/>
              <a:ext cx="4824538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827584" y="1987849"/>
              <a:ext cx="7488832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827584" y="2564045"/>
              <a:ext cx="7488832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827584" y="3140241"/>
              <a:ext cx="7488832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827584" y="3716438"/>
              <a:ext cx="7488832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827584" y="4221718"/>
              <a:ext cx="7488832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827584" y="4724781"/>
              <a:ext cx="7488832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827584" y="5230061"/>
              <a:ext cx="7488832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827584" y="5733126"/>
              <a:ext cx="7488832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2196061" y="2564045"/>
              <a:ext cx="4968686" cy="2666016"/>
            </a:xfrm>
            <a:prstGeom prst="rect">
              <a:avLst/>
            </a:prstGeom>
            <a:solidFill>
              <a:srgbClr val="99CCFF">
                <a:alpha val="26000"/>
              </a:srgbClr>
            </a:solidFill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33" name="ZoneTexte 76"/>
            <p:cNvSpPr txBox="1">
              <a:spLocks noChangeArrowheads="1"/>
            </p:cNvSpPr>
            <p:nvPr/>
          </p:nvSpPr>
          <p:spPr bwMode="auto">
            <a:xfrm>
              <a:off x="2699792" y="1743199"/>
              <a:ext cx="3672409" cy="562392"/>
            </a:xfrm>
            <a:prstGeom prst="rect">
              <a:avLst/>
            </a:prstGeom>
            <a:solidFill>
              <a:srgbClr val="FFC000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Sponge &amp; Nudging Layer</a:t>
              </a:r>
            </a:p>
          </p:txBody>
        </p:sp>
        <p:sp>
          <p:nvSpPr>
            <p:cNvPr id="3134" name="ZoneTexte 77"/>
            <p:cNvSpPr txBox="1">
              <a:spLocks noChangeArrowheads="1"/>
            </p:cNvSpPr>
            <p:nvPr/>
          </p:nvSpPr>
          <p:spPr bwMode="auto">
            <a:xfrm>
              <a:off x="2627785" y="5517232"/>
              <a:ext cx="3672409" cy="562392"/>
            </a:xfrm>
            <a:prstGeom prst="rect">
              <a:avLst/>
            </a:prstGeom>
            <a:solidFill>
              <a:srgbClr val="FFC000">
                <a:alpha val="7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Sponge &amp; Nudging Layer</a:t>
              </a:r>
            </a:p>
          </p:txBody>
        </p:sp>
      </p:grpSp>
      <p:sp>
        <p:nvSpPr>
          <p:cNvPr id="3077" name="ZoneTexte 81"/>
          <p:cNvSpPr txBox="1">
            <a:spLocks noChangeArrowheads="1"/>
          </p:cNvSpPr>
          <p:nvPr/>
        </p:nvSpPr>
        <p:spPr bwMode="auto">
          <a:xfrm>
            <a:off x="323850" y="4821238"/>
            <a:ext cx="6048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/>
              <a:t>Sponge : Additional viscosity/diffusivity</a:t>
            </a:r>
          </a:p>
          <a:p>
            <a:pPr>
              <a:buFont typeface="Wingdings" pitchFamily="2" charset="2"/>
              <a:buChar char="§"/>
            </a:pPr>
            <a:r>
              <a:rPr lang="en-US" sz="2400"/>
              <a:t>Nudging : Add a weak nudging,                , toward climatology, if available (see after) </a:t>
            </a:r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4779963" y="5157788"/>
          <a:ext cx="1520825" cy="479425"/>
        </p:xfrm>
        <a:graphic>
          <a:graphicData uri="http://schemas.openxmlformats.org/presentationml/2006/ole">
            <p:oleObj spid="_x0000_s5122" name="Équation" r:id="rId3" imgW="812520" imgH="253800" progId="Equation.3">
              <p:embed/>
            </p:oleObj>
          </a:graphicData>
        </a:graphic>
      </p:graphicFrame>
      <p:sp>
        <p:nvSpPr>
          <p:cNvPr id="3078" name="ZoneTexte 95"/>
          <p:cNvSpPr txBox="1">
            <a:spLocks noChangeArrowheads="1"/>
          </p:cNvSpPr>
          <p:nvPr/>
        </p:nvSpPr>
        <p:spPr bwMode="auto">
          <a:xfrm>
            <a:off x="6915150" y="3429000"/>
            <a:ext cx="168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Xsponge [in m]</a:t>
            </a:r>
          </a:p>
        </p:txBody>
      </p:sp>
      <p:sp>
        <p:nvSpPr>
          <p:cNvPr id="97" name="Arc 96"/>
          <p:cNvSpPr/>
          <p:nvPr/>
        </p:nvSpPr>
        <p:spPr>
          <a:xfrm rot="10800000">
            <a:off x="6875463" y="765175"/>
            <a:ext cx="3025775" cy="2303463"/>
          </a:xfrm>
          <a:prstGeom prst="arc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3" name="Connecteur droit 102"/>
          <p:cNvCxnSpPr/>
          <p:nvPr/>
        </p:nvCxnSpPr>
        <p:spPr>
          <a:xfrm>
            <a:off x="179512" y="2852936"/>
            <a:ext cx="1080120" cy="0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5220072" y="2852936"/>
            <a:ext cx="1008112" cy="0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 rot="5400000">
            <a:off x="1151620" y="-2676525"/>
            <a:ext cx="792088" cy="0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 rot="5400000">
            <a:off x="719572" y="1592796"/>
            <a:ext cx="792088" cy="0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>
            <a:off x="6876256" y="2505075"/>
            <a:ext cx="1515452" cy="0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" name="Groupe 123"/>
          <p:cNvGrpSpPr>
            <a:grpSpLocks/>
          </p:cNvGrpSpPr>
          <p:nvPr/>
        </p:nvGrpSpPr>
        <p:grpSpPr bwMode="auto">
          <a:xfrm>
            <a:off x="6659563" y="1700213"/>
            <a:ext cx="2089150" cy="1512887"/>
            <a:chOff x="6660232" y="1700808"/>
            <a:chExt cx="2088232" cy="1512168"/>
          </a:xfrm>
        </p:grpSpPr>
        <p:cxnSp>
          <p:nvCxnSpPr>
            <p:cNvPr id="85" name="Connecteur droit 84"/>
            <p:cNvCxnSpPr/>
            <p:nvPr/>
          </p:nvCxnSpPr>
          <p:spPr>
            <a:xfrm rot="5400000" flipH="1" flipV="1">
              <a:off x="6155655" y="2421190"/>
              <a:ext cx="1440765" cy="0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>
              <a:off x="6804631" y="3068583"/>
              <a:ext cx="1943833" cy="0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rot="5400000">
              <a:off x="7020441" y="3068583"/>
              <a:ext cx="288788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rot="5400000">
              <a:off x="7307652" y="3068583"/>
              <a:ext cx="288788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rot="5400000">
              <a:off x="7596450" y="3068583"/>
              <a:ext cx="288788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rot="5400000">
              <a:off x="7883661" y="3068583"/>
              <a:ext cx="288788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 rot="5400000">
              <a:off x="8172459" y="3068583"/>
              <a:ext cx="288788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Connecteur droit 121"/>
            <p:cNvCxnSpPr/>
            <p:nvPr/>
          </p:nvCxnSpPr>
          <p:spPr>
            <a:xfrm>
              <a:off x="6660232" y="1845201"/>
              <a:ext cx="431610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86" name="ZoneTexte 122"/>
          <p:cNvSpPr txBox="1">
            <a:spLocks noChangeArrowheads="1"/>
          </p:cNvSpPr>
          <p:nvPr/>
        </p:nvSpPr>
        <p:spPr bwMode="auto">
          <a:xfrm>
            <a:off x="6372225" y="1146175"/>
            <a:ext cx="2627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K</a:t>
            </a:r>
            <a:r>
              <a:rPr lang="en-US" sz="1600" b="1" baseline="30000"/>
              <a:t>T</a:t>
            </a:r>
            <a:r>
              <a:rPr lang="en-US" sz="1600" b="1"/>
              <a:t>h, K</a:t>
            </a:r>
            <a:r>
              <a:rPr lang="en-US" sz="1600" b="1" baseline="30000"/>
              <a:t>m</a:t>
            </a:r>
            <a:r>
              <a:rPr lang="en-US" sz="1600" b="1"/>
              <a:t>h profil across sponge layer</a:t>
            </a:r>
          </a:p>
        </p:txBody>
      </p:sp>
      <p:sp>
        <p:nvSpPr>
          <p:cNvPr id="3087" name="ZoneTexte 127"/>
          <p:cNvSpPr txBox="1">
            <a:spLocks noChangeArrowheads="1"/>
          </p:cNvSpPr>
          <p:nvPr/>
        </p:nvSpPr>
        <p:spPr bwMode="auto">
          <a:xfrm>
            <a:off x="7092950" y="1916113"/>
            <a:ext cx="19431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vsponge [m</a:t>
            </a:r>
            <a:r>
              <a:rPr lang="en-US" sz="1600" b="1" baseline="30000"/>
              <a:t>2</a:t>
            </a:r>
            <a:r>
              <a:rPr lang="en-US" sz="1600" b="1"/>
              <a:t>.s</a:t>
            </a:r>
            <a:r>
              <a:rPr lang="en-US" sz="1600" b="1" baseline="30000"/>
              <a:t>-1</a:t>
            </a:r>
            <a:r>
              <a:rPr lang="en-US" sz="1600" b="1"/>
              <a:t>]</a:t>
            </a:r>
          </a:p>
        </p:txBody>
      </p:sp>
      <p:sp>
        <p:nvSpPr>
          <p:cNvPr id="3088" name="ZoneTexte 128"/>
          <p:cNvSpPr txBox="1">
            <a:spLocks noChangeArrowheads="1"/>
          </p:cNvSpPr>
          <p:nvPr/>
        </p:nvSpPr>
        <p:spPr bwMode="auto">
          <a:xfrm>
            <a:off x="6915150" y="6115050"/>
            <a:ext cx="168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Xsponge [in m]</a:t>
            </a:r>
          </a:p>
        </p:txBody>
      </p:sp>
      <p:cxnSp>
        <p:nvCxnSpPr>
          <p:cNvPr id="130" name="Connecteur droit 129"/>
          <p:cNvCxnSpPr/>
          <p:nvPr/>
        </p:nvCxnSpPr>
        <p:spPr>
          <a:xfrm>
            <a:off x="6925451" y="5168900"/>
            <a:ext cx="1515452" cy="0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" name="Groupe 130"/>
          <p:cNvGrpSpPr>
            <a:grpSpLocks/>
          </p:cNvGrpSpPr>
          <p:nvPr/>
        </p:nvGrpSpPr>
        <p:grpSpPr bwMode="auto">
          <a:xfrm>
            <a:off x="6659563" y="4386263"/>
            <a:ext cx="2089150" cy="1512887"/>
            <a:chOff x="6660232" y="1700808"/>
            <a:chExt cx="2088232" cy="1512168"/>
          </a:xfrm>
        </p:grpSpPr>
        <p:cxnSp>
          <p:nvCxnSpPr>
            <p:cNvPr id="132" name="Connecteur droit 131"/>
            <p:cNvCxnSpPr/>
            <p:nvPr/>
          </p:nvCxnSpPr>
          <p:spPr>
            <a:xfrm rot="5400000" flipH="1" flipV="1">
              <a:off x="6155655" y="2421190"/>
              <a:ext cx="1440765" cy="0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Connecteur droit 132"/>
            <p:cNvCxnSpPr/>
            <p:nvPr/>
          </p:nvCxnSpPr>
          <p:spPr>
            <a:xfrm>
              <a:off x="6804631" y="3068583"/>
              <a:ext cx="1943833" cy="0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Connecteur droit 133"/>
            <p:cNvCxnSpPr/>
            <p:nvPr/>
          </p:nvCxnSpPr>
          <p:spPr>
            <a:xfrm rot="5400000">
              <a:off x="7020441" y="3068583"/>
              <a:ext cx="288788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Connecteur droit 134"/>
            <p:cNvCxnSpPr/>
            <p:nvPr/>
          </p:nvCxnSpPr>
          <p:spPr>
            <a:xfrm rot="5400000">
              <a:off x="7307652" y="3068583"/>
              <a:ext cx="288788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Connecteur droit 135"/>
            <p:cNvCxnSpPr/>
            <p:nvPr/>
          </p:nvCxnSpPr>
          <p:spPr>
            <a:xfrm rot="5400000">
              <a:off x="7596450" y="3068583"/>
              <a:ext cx="288788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Connecteur droit 136"/>
            <p:cNvCxnSpPr/>
            <p:nvPr/>
          </p:nvCxnSpPr>
          <p:spPr>
            <a:xfrm rot="5400000">
              <a:off x="7883661" y="3068583"/>
              <a:ext cx="288788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Connecteur droit 137"/>
            <p:cNvCxnSpPr/>
            <p:nvPr/>
          </p:nvCxnSpPr>
          <p:spPr>
            <a:xfrm rot="5400000">
              <a:off x="8172459" y="3068583"/>
              <a:ext cx="288788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Connecteur droit 138"/>
            <p:cNvCxnSpPr/>
            <p:nvPr/>
          </p:nvCxnSpPr>
          <p:spPr>
            <a:xfrm>
              <a:off x="6660232" y="1845201"/>
              <a:ext cx="431610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91" name="ZoneTexte 139"/>
          <p:cNvSpPr txBox="1">
            <a:spLocks noChangeArrowheads="1"/>
          </p:cNvSpPr>
          <p:nvPr/>
        </p:nvSpPr>
        <p:spPr bwMode="auto">
          <a:xfrm>
            <a:off x="6372225" y="3852863"/>
            <a:ext cx="2627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ym typeface="Symbol" pitchFamily="18" charset="2"/>
              </a:rPr>
              <a:t></a:t>
            </a:r>
            <a:r>
              <a:rPr lang="en-US" sz="1600" b="1" baseline="-25000">
                <a:sym typeface="Symbol" pitchFamily="18" charset="2"/>
              </a:rPr>
              <a:t>out</a:t>
            </a:r>
            <a:r>
              <a:rPr lang="en-US" sz="1600" b="1">
                <a:sym typeface="Symbol" pitchFamily="18" charset="2"/>
              </a:rPr>
              <a:t> </a:t>
            </a:r>
            <a:r>
              <a:rPr lang="en-US" sz="1600" b="1"/>
              <a:t>profil cross nudging layer</a:t>
            </a:r>
          </a:p>
        </p:txBody>
      </p:sp>
      <p:cxnSp>
        <p:nvCxnSpPr>
          <p:cNvPr id="143" name="Connecteur droit avec flèche 142"/>
          <p:cNvCxnSpPr>
            <a:stCxn id="3087" idx="1"/>
          </p:cNvCxnSpPr>
          <p:nvPr/>
        </p:nvCxnSpPr>
        <p:spPr>
          <a:xfrm rot="10800000">
            <a:off x="6875463" y="1844675"/>
            <a:ext cx="217487" cy="241300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Connecteur droit avec flèche 143"/>
          <p:cNvCxnSpPr/>
          <p:nvPr/>
        </p:nvCxnSpPr>
        <p:spPr>
          <a:xfrm rot="10800000">
            <a:off x="6948488" y="4581525"/>
            <a:ext cx="215900" cy="241300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5" name="Arc 144"/>
          <p:cNvSpPr/>
          <p:nvPr/>
        </p:nvSpPr>
        <p:spPr>
          <a:xfrm rot="10800000">
            <a:off x="6875463" y="3429000"/>
            <a:ext cx="3025775" cy="2303463"/>
          </a:xfrm>
          <a:prstGeom prst="arc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95" name="Rectangle 145"/>
          <p:cNvSpPr>
            <a:spLocks noChangeArrowheads="1"/>
          </p:cNvSpPr>
          <p:nvPr/>
        </p:nvSpPr>
        <p:spPr bwMode="auto">
          <a:xfrm>
            <a:off x="7308850" y="4652963"/>
            <a:ext cx="588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</a:t>
            </a:r>
            <a:r>
              <a:rPr lang="en-US" b="1" baseline="-25000">
                <a:sym typeface="Symbol" pitchFamily="18" charset="2"/>
              </a:rPr>
              <a:t>out</a:t>
            </a:r>
            <a:r>
              <a:rPr lang="en-US" b="1">
                <a:sym typeface="Symbol" pitchFamily="18" charset="2"/>
              </a:rPr>
              <a:t> 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Open boundary forcing (</a:t>
            </a:r>
            <a:r>
              <a:rPr lang="en-US" dirty="0" err="1" smtClean="0"/>
              <a:t>Clim</a:t>
            </a:r>
            <a:r>
              <a:rPr lang="en-US" dirty="0" smtClean="0"/>
              <a:t> or </a:t>
            </a:r>
            <a:r>
              <a:rPr lang="en-US" dirty="0" err="1" smtClean="0"/>
              <a:t>Bry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7B7CF-1128-452A-9643-F4BFD0594AD0}" type="slidenum">
              <a:rPr lang="fr-FR"/>
              <a:pPr>
                <a:defRPr/>
              </a:pPr>
              <a:t>23</a:t>
            </a:fld>
            <a:endParaRPr lang="fr-FR"/>
          </a:p>
        </p:txBody>
      </p:sp>
      <p:sp>
        <p:nvSpPr>
          <p:cNvPr id="45059" name="ZoneTexte 2"/>
          <p:cNvSpPr txBox="1">
            <a:spLocks noChangeArrowheads="1"/>
          </p:cNvSpPr>
          <p:nvPr/>
        </p:nvSpPr>
        <p:spPr bwMode="auto">
          <a:xfrm>
            <a:off x="250825" y="1628775"/>
            <a:ext cx="4321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CLIM</a:t>
            </a:r>
            <a:r>
              <a:rPr lang="en-US" sz="2000"/>
              <a:t> : ‘</a:t>
            </a:r>
            <a:r>
              <a:rPr lang="en-US" sz="2000" b="1"/>
              <a:t>3D+time’ files (x,y,z,t) </a:t>
            </a:r>
            <a:r>
              <a:rPr lang="en-US" sz="2000"/>
              <a:t>only used at </a:t>
            </a:r>
            <a:r>
              <a:rPr lang="en-US" sz="2000">
                <a:solidFill>
                  <a:srgbClr val="7030A0"/>
                </a:solidFill>
              </a:rPr>
              <a:t>boundaries point + sponge/nudging layer </a:t>
            </a:r>
            <a:r>
              <a:rPr lang="en-US" sz="2000"/>
              <a:t>: large amount of data unused.</a:t>
            </a:r>
          </a:p>
        </p:txBody>
      </p:sp>
      <p:grpSp>
        <p:nvGrpSpPr>
          <p:cNvPr id="3" name="Groupe 26"/>
          <p:cNvGrpSpPr>
            <a:grpSpLocks/>
          </p:cNvGrpSpPr>
          <p:nvPr/>
        </p:nvGrpSpPr>
        <p:grpSpPr bwMode="auto">
          <a:xfrm>
            <a:off x="611188" y="3286125"/>
            <a:ext cx="3960812" cy="2606675"/>
            <a:chOff x="827584" y="3717032"/>
            <a:chExt cx="3960440" cy="2606804"/>
          </a:xfrm>
        </p:grpSpPr>
        <p:grpSp>
          <p:nvGrpSpPr>
            <p:cNvPr id="5" name="Groupe 13"/>
            <p:cNvGrpSpPr>
              <a:grpSpLocks/>
            </p:cNvGrpSpPr>
            <p:nvPr/>
          </p:nvGrpSpPr>
          <p:grpSpPr bwMode="auto">
            <a:xfrm>
              <a:off x="827584" y="3717032"/>
              <a:ext cx="3960440" cy="2606804"/>
              <a:chOff x="827584" y="2060848"/>
              <a:chExt cx="3960440" cy="2606804"/>
            </a:xfrm>
          </p:grpSpPr>
          <p:sp>
            <p:nvSpPr>
              <p:cNvPr id="4" name="Cube 3"/>
              <p:cNvSpPr/>
              <p:nvPr/>
            </p:nvSpPr>
            <p:spPr>
              <a:xfrm>
                <a:off x="827584" y="2075137"/>
                <a:ext cx="3960440" cy="2592515"/>
              </a:xfrm>
              <a:prstGeom prst="cube">
                <a:avLst/>
              </a:prstGeom>
              <a:solidFill>
                <a:schemeClr val="accent1">
                  <a:alpha val="69000"/>
                </a:schemeClr>
              </a:solidFill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" name="Connecteur droit 5"/>
              <p:cNvCxnSpPr/>
              <p:nvPr/>
            </p:nvCxnSpPr>
            <p:spPr>
              <a:xfrm rot="5400000">
                <a:off x="502831" y="3033240"/>
                <a:ext cx="1944784" cy="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/>
              <p:cNvCxnSpPr/>
              <p:nvPr/>
            </p:nvCxnSpPr>
            <p:spPr>
              <a:xfrm rot="5400000">
                <a:off x="827538" y="4005679"/>
                <a:ext cx="647732" cy="647639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1475223" y="4005632"/>
                <a:ext cx="3312801" cy="0"/>
              </a:xfrm>
              <a:prstGeom prst="line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Connecteur droit 14"/>
            <p:cNvCxnSpPr/>
            <p:nvPr/>
          </p:nvCxnSpPr>
          <p:spPr>
            <a:xfrm rot="5400000">
              <a:off x="1115641" y="5661069"/>
              <a:ext cx="647732" cy="649227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>
              <a:off x="791729" y="4689424"/>
              <a:ext cx="1944784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rot="5400000">
              <a:off x="142502" y="5337156"/>
              <a:ext cx="1944784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5400000">
              <a:off x="1115641" y="3716285"/>
              <a:ext cx="647732" cy="649227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061" name="Rectangle 27"/>
          <p:cNvSpPr>
            <a:spLocks noChangeArrowheads="1"/>
          </p:cNvSpPr>
          <p:nvPr/>
        </p:nvSpPr>
        <p:spPr bwMode="auto">
          <a:xfrm>
            <a:off x="2501900" y="1022350"/>
            <a:ext cx="430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Different ways to impose OBC</a:t>
            </a:r>
          </a:p>
        </p:txBody>
      </p:sp>
      <p:sp>
        <p:nvSpPr>
          <p:cNvPr id="45062" name="ZoneTexte 40"/>
          <p:cNvSpPr txBox="1">
            <a:spLocks noChangeArrowheads="1"/>
          </p:cNvSpPr>
          <p:nvPr/>
        </p:nvSpPr>
        <p:spPr bwMode="auto">
          <a:xfrm>
            <a:off x="107950" y="2924175"/>
            <a:ext cx="2249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Data used here only</a:t>
            </a:r>
          </a:p>
        </p:txBody>
      </p:sp>
      <p:sp>
        <p:nvSpPr>
          <p:cNvPr id="43" name="Flèche courbée vers la droite 42"/>
          <p:cNvSpPr/>
          <p:nvPr/>
        </p:nvSpPr>
        <p:spPr>
          <a:xfrm rot="20422136">
            <a:off x="133350" y="3449638"/>
            <a:ext cx="508000" cy="1225550"/>
          </a:xfrm>
          <a:prstGeom prst="curvedRightArrow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5" name="Connecteur droit 44"/>
          <p:cNvCxnSpPr/>
          <p:nvPr/>
        </p:nvCxnSpPr>
        <p:spPr>
          <a:xfrm rot="5400000">
            <a:off x="2520157" y="3896519"/>
            <a:ext cx="4824412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065" name="ZoneTexte 45"/>
          <p:cNvSpPr txBox="1">
            <a:spLocks noChangeArrowheads="1"/>
          </p:cNvSpPr>
          <p:nvPr/>
        </p:nvSpPr>
        <p:spPr bwMode="auto">
          <a:xfrm>
            <a:off x="5003800" y="1484313"/>
            <a:ext cx="39608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BRY</a:t>
            </a:r>
            <a:r>
              <a:rPr lang="en-US" sz="2000"/>
              <a:t>: ‘</a:t>
            </a:r>
            <a:r>
              <a:rPr lang="en-US" sz="2000" b="1"/>
              <a:t>2D+time’ file (x,z,t) only </a:t>
            </a:r>
            <a:r>
              <a:rPr lang="en-US" sz="2000"/>
              <a:t>used at boundaries point : much less data needed !!  </a:t>
            </a:r>
            <a:r>
              <a:rPr lang="en-US" sz="2000" b="1"/>
              <a:t>but no nudging layer</a:t>
            </a:r>
            <a:r>
              <a:rPr lang="en-US" sz="2000"/>
              <a:t> (for the moment)</a:t>
            </a:r>
          </a:p>
        </p:txBody>
      </p:sp>
      <p:sp>
        <p:nvSpPr>
          <p:cNvPr id="45066" name="ZoneTexte 46"/>
          <p:cNvSpPr txBox="1">
            <a:spLocks noChangeArrowheads="1"/>
          </p:cNvSpPr>
          <p:nvPr/>
        </p:nvSpPr>
        <p:spPr bwMode="auto">
          <a:xfrm>
            <a:off x="5076825" y="2852738"/>
            <a:ext cx="2247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Data used here only</a:t>
            </a:r>
          </a:p>
        </p:txBody>
      </p:sp>
      <p:sp>
        <p:nvSpPr>
          <p:cNvPr id="45067" name="ZoneTexte 47"/>
          <p:cNvSpPr txBox="1">
            <a:spLocks noChangeArrowheads="1"/>
          </p:cNvSpPr>
          <p:nvPr/>
        </p:nvSpPr>
        <p:spPr bwMode="auto">
          <a:xfrm>
            <a:off x="34925" y="6105525"/>
            <a:ext cx="4824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These type of file  3D (x,y,z) are used for initialization</a:t>
            </a:r>
          </a:p>
        </p:txBody>
      </p:sp>
      <p:sp>
        <p:nvSpPr>
          <p:cNvPr id="62" name="Parallélogramme 61"/>
          <p:cNvSpPr/>
          <p:nvPr/>
        </p:nvSpPr>
        <p:spPr>
          <a:xfrm rot="18976410">
            <a:off x="5145088" y="4337050"/>
            <a:ext cx="2163762" cy="1436688"/>
          </a:xfrm>
          <a:prstGeom prst="parallelogram">
            <a:avLst>
              <a:gd name="adj" fmla="val 96545"/>
            </a:avLst>
          </a:prstGeom>
          <a:solidFill>
            <a:schemeClr val="accent1">
              <a:alpha val="71000"/>
            </a:schemeClr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4" name="Connecteur droit 63"/>
          <p:cNvCxnSpPr/>
          <p:nvPr/>
        </p:nvCxnSpPr>
        <p:spPr>
          <a:xfrm>
            <a:off x="6516688" y="3789363"/>
            <a:ext cx="404812" cy="9525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5956300" y="4292600"/>
            <a:ext cx="404813" cy="9525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6461125" y="5805488"/>
            <a:ext cx="404813" cy="9525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5956300" y="6308725"/>
            <a:ext cx="404813" cy="9525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Flèche droite 68"/>
          <p:cNvSpPr/>
          <p:nvPr/>
        </p:nvSpPr>
        <p:spPr>
          <a:xfrm rot="717354">
            <a:off x="4500563" y="4365625"/>
            <a:ext cx="1366837" cy="287338"/>
          </a:xfrm>
          <a:prstGeom prst="rightArrow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2" name="Connecteur droit avec flèche 71"/>
          <p:cNvCxnSpPr/>
          <p:nvPr/>
        </p:nvCxnSpPr>
        <p:spPr>
          <a:xfrm>
            <a:off x="611188" y="5172075"/>
            <a:ext cx="288925" cy="1588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075" name="ZoneTexte 72"/>
          <p:cNvSpPr txBox="1">
            <a:spLocks noChangeArrowheads="1"/>
          </p:cNvSpPr>
          <p:nvPr/>
        </p:nvSpPr>
        <p:spPr bwMode="auto">
          <a:xfrm>
            <a:off x="1619250" y="4306888"/>
            <a:ext cx="2232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Sponge/Nudging layer</a:t>
            </a:r>
          </a:p>
        </p:txBody>
      </p:sp>
      <p:sp>
        <p:nvSpPr>
          <p:cNvPr id="74" name="Flèche gauche 73"/>
          <p:cNvSpPr/>
          <p:nvPr/>
        </p:nvSpPr>
        <p:spPr>
          <a:xfrm>
            <a:off x="1331913" y="4667250"/>
            <a:ext cx="287337" cy="215900"/>
          </a:xfrm>
          <a:prstGeom prst="leftArrow">
            <a:avLst/>
          </a:prstGeom>
          <a:solidFill>
            <a:schemeClr val="accent2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Tides</a:t>
            </a:r>
            <a:endParaRPr lang="en-US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FB847-21C2-45FD-A6B3-EE8E462B9207}" type="slidenum">
              <a:rPr lang="fr-FR"/>
              <a:pPr>
                <a:defRPr/>
              </a:pPr>
              <a:t>24</a:t>
            </a:fld>
            <a:endParaRPr lang="fr-FR"/>
          </a:p>
        </p:txBody>
      </p:sp>
      <p:sp>
        <p:nvSpPr>
          <p:cNvPr id="46083" name="ZoneTexte 2"/>
          <p:cNvSpPr txBox="1">
            <a:spLocks noChangeArrowheads="1"/>
          </p:cNvSpPr>
          <p:nvPr/>
        </p:nvSpPr>
        <p:spPr bwMode="auto">
          <a:xfrm>
            <a:off x="323850" y="1125538"/>
            <a:ext cx="8424863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The tides are imposed at open boundaries, using the </a:t>
            </a:r>
            <a:r>
              <a:rPr lang="en-US" sz="2000" dirty="0" err="1"/>
              <a:t>Flather</a:t>
            </a:r>
            <a:r>
              <a:rPr lang="en-US" sz="2000" dirty="0"/>
              <a:t> OBC. </a:t>
            </a:r>
            <a:r>
              <a:rPr lang="en-US" sz="1600" dirty="0"/>
              <a:t>(</a:t>
            </a:r>
            <a:r>
              <a:rPr lang="en-US" sz="1600" b="1" dirty="0"/>
              <a:t>OBC_M2FLATHER </a:t>
            </a:r>
            <a:r>
              <a:rPr lang="en-US" sz="1600" dirty="0" err="1"/>
              <a:t>cppkeys</a:t>
            </a:r>
            <a:r>
              <a:rPr lang="en-US" sz="1600" dirty="0"/>
              <a:t>)</a:t>
            </a:r>
          </a:p>
          <a:p>
            <a:pPr lvl="1"/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                                   ( </a:t>
            </a:r>
            <a:r>
              <a:rPr lang="en-US" sz="2000" dirty="0" err="1"/>
              <a:t>ssh</a:t>
            </a:r>
            <a:r>
              <a:rPr lang="en-US" sz="2000" dirty="0"/>
              <a:t> and depth averaged zonal and meridian currents) are added at the open boundaries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                                  are computed from the tidal harmonics given by some tidal model, in our case TPXO7 (0.25° resolution, 10 tidal components : M2, N2, S2, K2, K1, O1, P1,Q1,Ln, Mm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The global tidal model gives harmonics constants for all the principal tidal waves. These constants permits to compute at every time t,         (</a:t>
            </a:r>
            <a:r>
              <a:rPr lang="en-US" sz="2000" dirty="0" smtClean="0"/>
              <a:t>t(t),                               </a:t>
            </a:r>
            <a:r>
              <a:rPr lang="en-US" sz="2000" dirty="0"/>
              <a:t>,   </a:t>
            </a:r>
            <a:r>
              <a:rPr lang="en-US" sz="2000" dirty="0" smtClean="0"/>
              <a:t>       (</a:t>
            </a:r>
            <a:r>
              <a:rPr lang="en-US" sz="2000" dirty="0"/>
              <a:t>t</a:t>
            </a:r>
            <a:r>
              <a:rPr lang="en-US" sz="2000" dirty="0" smtClean="0"/>
              <a:t>),            (t) of </a:t>
            </a:r>
            <a:r>
              <a:rPr lang="en-US" sz="2000" dirty="0"/>
              <a:t>the tidal wave </a:t>
            </a:r>
            <a:r>
              <a:rPr lang="en-US" sz="2000"/>
              <a:t>component   </a:t>
            </a:r>
            <a:r>
              <a:rPr lang="en-US" sz="2000" smtClean="0"/>
              <a:t>N. 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You need :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/>
              <a:t> Choose the number of tidal wave component you want.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Interpole</a:t>
            </a:r>
            <a:r>
              <a:rPr lang="en-US" sz="2000" dirty="0"/>
              <a:t> on the grid the different harmonic constants</a:t>
            </a:r>
          </a:p>
          <a:p>
            <a:pPr lvl="2">
              <a:buFont typeface="Arial" pitchFamily="34" charset="0"/>
              <a:buChar char="•"/>
            </a:pPr>
            <a:endParaRPr lang="en-US" sz="2000" dirty="0"/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For the moment, there is no generator potential (for the moment)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 t="12770" b="14539"/>
          <a:stretch>
            <a:fillRect/>
          </a:stretch>
        </p:blipFill>
        <p:spPr bwMode="auto">
          <a:xfrm>
            <a:off x="1042988" y="1989138"/>
            <a:ext cx="23050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 t="14000" b="16000"/>
          <a:stretch>
            <a:fillRect/>
          </a:stretch>
        </p:blipFill>
        <p:spPr bwMode="auto">
          <a:xfrm>
            <a:off x="4499992" y="2276872"/>
            <a:ext cx="22669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2" cstate="print"/>
          <a:srcRect t="14539" b="27309"/>
          <a:stretch>
            <a:fillRect/>
          </a:stretch>
        </p:blipFill>
        <p:spPr bwMode="auto">
          <a:xfrm>
            <a:off x="1042988" y="2636838"/>
            <a:ext cx="23050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6"/>
          <p:cNvPicPr>
            <a:picLocks noChangeAspect="1" noChangeArrowheads="1"/>
          </p:cNvPicPr>
          <p:nvPr/>
        </p:nvPicPr>
        <p:blipFill>
          <a:blip r:embed="rId4" cstate="print"/>
          <a:srcRect t="19576"/>
          <a:stretch>
            <a:fillRect/>
          </a:stretch>
        </p:blipFill>
        <p:spPr bwMode="auto">
          <a:xfrm>
            <a:off x="7020644" y="3861048"/>
            <a:ext cx="6477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149080"/>
            <a:ext cx="6762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0735" y="4149080"/>
            <a:ext cx="5810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9"/>
          <p:cNvPicPr>
            <a:picLocks noChangeAspect="1" noChangeArrowheads="1"/>
          </p:cNvPicPr>
          <p:nvPr/>
        </p:nvPicPr>
        <p:blipFill>
          <a:blip r:embed="rId2" cstate="print"/>
          <a:srcRect t="1530"/>
          <a:stretch>
            <a:fillRect/>
          </a:stretch>
        </p:blipFill>
        <p:spPr bwMode="auto">
          <a:xfrm>
            <a:off x="2741613" y="3921125"/>
            <a:ext cx="327025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Tides </a:t>
            </a:r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3752E-8122-47DF-A104-8AAE2DF9D641}" type="slidenum">
              <a:rPr lang="fr-FR"/>
              <a:pPr>
                <a:defRPr/>
              </a:pPr>
              <a:t>25</a:t>
            </a:fld>
            <a:endParaRPr lang="fr-FR"/>
          </a:p>
        </p:txBody>
      </p:sp>
      <p:sp>
        <p:nvSpPr>
          <p:cNvPr id="47108" name="ZoneTexte 5"/>
          <p:cNvSpPr txBox="1">
            <a:spLocks noChangeArrowheads="1"/>
          </p:cNvSpPr>
          <p:nvPr/>
        </p:nvSpPr>
        <p:spPr bwMode="auto">
          <a:xfrm>
            <a:off x="3851275" y="1989138"/>
            <a:ext cx="539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M2</a:t>
            </a:r>
          </a:p>
        </p:txBody>
      </p:sp>
      <p:pic>
        <p:nvPicPr>
          <p:cNvPr id="4710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81075"/>
            <a:ext cx="3216275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8"/>
          <p:cNvPicPr>
            <a:picLocks noChangeAspect="1" noChangeArrowheads="1"/>
          </p:cNvPicPr>
          <p:nvPr/>
        </p:nvPicPr>
        <p:blipFill>
          <a:blip r:embed="rId4" cstate="print"/>
          <a:srcRect t="6007"/>
          <a:stretch>
            <a:fillRect/>
          </a:stretch>
        </p:blipFill>
        <p:spPr bwMode="auto">
          <a:xfrm>
            <a:off x="4905375" y="1052513"/>
            <a:ext cx="326707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Online Diagnostics :</a:t>
            </a:r>
            <a:br>
              <a:rPr lang="en-US" dirty="0" smtClean="0"/>
            </a:br>
            <a:r>
              <a:rPr lang="en-US" dirty="0" smtClean="0"/>
              <a:t>Momentum equations terms</a:t>
            </a:r>
            <a:endParaRPr lang="en-US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63477-7723-4C8A-A07E-A15015528CC4}" type="slidenum">
              <a:rPr lang="fr-FR"/>
              <a:pPr>
                <a:defRPr/>
              </a:pPr>
              <a:t>26</a:t>
            </a:fld>
            <a:endParaRPr lang="fr-FR"/>
          </a:p>
        </p:txBody>
      </p:sp>
      <p:pic>
        <p:nvPicPr>
          <p:cNvPr id="4101" name="Picture 10"/>
          <p:cNvPicPr>
            <a:picLocks noChangeAspect="1" noChangeArrowheads="1"/>
          </p:cNvPicPr>
          <p:nvPr/>
        </p:nvPicPr>
        <p:blipFill>
          <a:blip r:embed="rId3" cstate="print"/>
          <a:srcRect t="6602" b="60385"/>
          <a:stretch>
            <a:fillRect/>
          </a:stretch>
        </p:blipFill>
        <p:spPr bwMode="auto">
          <a:xfrm>
            <a:off x="1619250" y="981075"/>
            <a:ext cx="64960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3" cstate="print"/>
          <a:srcRect t="59422" b="7565"/>
          <a:stretch>
            <a:fillRect/>
          </a:stretch>
        </p:blipFill>
        <p:spPr bwMode="auto">
          <a:xfrm>
            <a:off x="1619250" y="1628775"/>
            <a:ext cx="64960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/>
          <p:cNvPicPr>
            <a:picLocks noChangeAspect="1" noChangeArrowheads="1"/>
          </p:cNvPicPr>
          <p:nvPr/>
        </p:nvPicPr>
        <p:blipFill>
          <a:blip r:embed="rId4" cstate="print"/>
          <a:srcRect l="5884" t="3680" r="3879" b="8644"/>
          <a:stretch>
            <a:fillRect/>
          </a:stretch>
        </p:blipFill>
        <p:spPr bwMode="auto">
          <a:xfrm>
            <a:off x="5292725" y="2276475"/>
            <a:ext cx="3779838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5229225"/>
            <a:ext cx="2746375" cy="14398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105" name="ZoneTexte 14"/>
          <p:cNvSpPr txBox="1">
            <a:spLocks noChangeArrowheads="1"/>
          </p:cNvSpPr>
          <p:nvPr/>
        </p:nvSpPr>
        <p:spPr bwMode="auto">
          <a:xfrm>
            <a:off x="250825" y="2276475"/>
            <a:ext cx="345757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/>
              <a:t>Rate  change term 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/>
              <a:t>Coriolis term 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/>
              <a:t>Advection term 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/>
              <a:t>Pressure gradient term :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/>
              <a:t>Vertical mixing term 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/>
              <a:t>Horizontal mixing term :</a:t>
            </a:r>
          </a:p>
          <a:p>
            <a:endParaRPr lang="en-US" sz="2400"/>
          </a:p>
        </p:txBody>
      </p:sp>
      <p:pic>
        <p:nvPicPr>
          <p:cNvPr id="410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2349500"/>
            <a:ext cx="55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4149725"/>
            <a:ext cx="12858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575" y="3789363"/>
            <a:ext cx="1066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15"/>
          <p:cNvGraphicFramePr>
            <a:graphicFrameLocks noChangeAspect="1"/>
          </p:cNvGraphicFramePr>
          <p:nvPr/>
        </p:nvGraphicFramePr>
        <p:xfrm>
          <a:off x="2393950" y="2708275"/>
          <a:ext cx="665163" cy="665163"/>
        </p:xfrm>
        <a:graphic>
          <a:graphicData uri="http://schemas.openxmlformats.org/presentationml/2006/ole">
            <p:oleObj spid="_x0000_s1026" name="Équation" r:id="rId9" imgW="457200" imgH="457200" progId="Equation.3">
              <p:embed/>
            </p:oleObj>
          </a:graphicData>
        </a:graphic>
      </p:graphicFrame>
      <p:graphicFrame>
        <p:nvGraphicFramePr>
          <p:cNvPr id="4099" name="Object 17"/>
          <p:cNvGraphicFramePr>
            <a:graphicFrameLocks noChangeAspect="1"/>
          </p:cNvGraphicFramePr>
          <p:nvPr/>
        </p:nvGraphicFramePr>
        <p:xfrm>
          <a:off x="3348038" y="4581525"/>
          <a:ext cx="744537" cy="495300"/>
        </p:xfrm>
        <a:graphic>
          <a:graphicData uri="http://schemas.openxmlformats.org/presentationml/2006/ole">
            <p:oleObj spid="_x0000_s1027" name="Équation" r:id="rId10" imgW="457200" imgH="304560" progId="Equation.3">
              <p:embed/>
            </p:oleObj>
          </a:graphicData>
        </a:graphic>
      </p:graphicFrame>
      <p:pic>
        <p:nvPicPr>
          <p:cNvPr id="4109" name="Picture 5"/>
          <p:cNvPicPr>
            <a:picLocks noChangeAspect="1" noChangeArrowheads="1"/>
          </p:cNvPicPr>
          <p:nvPr/>
        </p:nvPicPr>
        <p:blipFill>
          <a:blip r:embed="rId11" cstate="print"/>
          <a:srcRect l="10211" t="12201"/>
          <a:stretch>
            <a:fillRect/>
          </a:stretch>
        </p:blipFill>
        <p:spPr bwMode="auto">
          <a:xfrm>
            <a:off x="2771775" y="3357563"/>
            <a:ext cx="812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Online Diagnostics :</a:t>
            </a:r>
            <a:br>
              <a:rPr lang="en-US" dirty="0" smtClean="0"/>
            </a:br>
            <a:r>
              <a:rPr lang="en-US" dirty="0" smtClean="0"/>
              <a:t>Momentum equations terms</a:t>
            </a:r>
            <a:endParaRPr lang="en-US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3B570-2550-4C70-9FBB-E716880F33D7}" type="slidenum">
              <a:rPr lang="fr-FR"/>
              <a:pPr>
                <a:defRPr/>
              </a:pPr>
              <a:t>27</a:t>
            </a:fld>
            <a:endParaRPr lang="fr-FR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476375" y="1268413"/>
          <a:ext cx="5670550" cy="1655762"/>
        </p:xfrm>
        <a:graphic>
          <a:graphicData uri="http://schemas.openxmlformats.org/presentationml/2006/ole">
            <p:oleObj spid="_x0000_s2050" name="Équation" r:id="rId3" imgW="3377880" imgH="990360" progId="Equation.3">
              <p:embed/>
            </p:oleObj>
          </a:graphicData>
        </a:graphic>
      </p:graphicFrame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4" cstate="print"/>
          <a:srcRect l="10211" t="12201"/>
          <a:stretch>
            <a:fillRect/>
          </a:stretch>
        </p:blipFill>
        <p:spPr bwMode="auto">
          <a:xfrm>
            <a:off x="612775" y="1544638"/>
            <a:ext cx="8128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4284663" y="1196975"/>
            <a:ext cx="752475" cy="463550"/>
          </a:xfrm>
          <a:prstGeom prst="ellips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3995738" y="2133600"/>
            <a:ext cx="503237" cy="463550"/>
          </a:xfrm>
          <a:prstGeom prst="ellips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6227763" y="1196975"/>
            <a:ext cx="754062" cy="463550"/>
          </a:xfrm>
          <a:prstGeom prst="ellips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5219700" y="2060575"/>
            <a:ext cx="503238" cy="465138"/>
          </a:xfrm>
          <a:prstGeom prst="ellips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5219700" y="1196975"/>
            <a:ext cx="754063" cy="463550"/>
          </a:xfrm>
          <a:prstGeom prst="ellips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4643438" y="2133600"/>
            <a:ext cx="503237" cy="463550"/>
          </a:xfrm>
          <a:prstGeom prst="ellips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33" name="ZoneTexte 14"/>
          <p:cNvSpPr txBox="1">
            <a:spLocks noChangeArrowheads="1"/>
          </p:cNvSpPr>
          <p:nvPr/>
        </p:nvSpPr>
        <p:spPr bwMode="auto">
          <a:xfrm>
            <a:off x="7524750" y="1773238"/>
            <a:ext cx="1466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Formulation </a:t>
            </a:r>
          </a:p>
          <a:p>
            <a:r>
              <a:rPr lang="en-US"/>
              <a:t>flux</a:t>
            </a:r>
          </a:p>
        </p:txBody>
      </p:sp>
      <p:sp>
        <p:nvSpPr>
          <p:cNvPr id="16" name="Accolade fermante 15"/>
          <p:cNvSpPr/>
          <p:nvPr/>
        </p:nvSpPr>
        <p:spPr>
          <a:xfrm>
            <a:off x="7164388" y="1341438"/>
            <a:ext cx="215900" cy="1582737"/>
          </a:xfrm>
          <a:prstGeom prst="rightBrac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35" name="ZoneTexte 19"/>
          <p:cNvSpPr txBox="1">
            <a:spLocks noChangeArrowheads="1"/>
          </p:cNvSpPr>
          <p:nvPr/>
        </p:nvSpPr>
        <p:spPr bwMode="auto">
          <a:xfrm>
            <a:off x="468313" y="2781300"/>
            <a:ext cx="2035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BUT take care </a:t>
            </a:r>
            <a:r>
              <a:rPr lang="en-US" sz="2000"/>
              <a:t>:</a:t>
            </a:r>
          </a:p>
          <a:p>
            <a:endParaRPr lang="en-US" sz="2000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703388" y="3357563"/>
          <a:ext cx="5245100" cy="1168400"/>
        </p:xfrm>
        <a:graphic>
          <a:graphicData uri="http://schemas.openxmlformats.org/presentationml/2006/ole">
            <p:oleObj spid="_x0000_s2051" name="Équation" r:id="rId5" imgW="3124080" imgH="698400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7596188" y="5084763"/>
          <a:ext cx="114300" cy="215900"/>
        </p:xfrm>
        <a:graphic>
          <a:graphicData uri="http://schemas.openxmlformats.org/presentationml/2006/ole">
            <p:oleObj spid="_x0000_s2052" name="Équation" r:id="rId6" imgW="114120" imgH="215640" progId="Equation.3">
              <p:embed/>
            </p:oleObj>
          </a:graphicData>
        </a:graphic>
      </p:graphicFrame>
      <p:sp>
        <p:nvSpPr>
          <p:cNvPr id="25" name="Rectangle 24"/>
          <p:cNvSpPr/>
          <p:nvPr/>
        </p:nvSpPr>
        <p:spPr>
          <a:xfrm>
            <a:off x="1476375" y="3213100"/>
            <a:ext cx="5688013" cy="1511300"/>
          </a:xfrm>
          <a:prstGeom prst="rect">
            <a:avLst/>
          </a:prstGeom>
          <a:ln w="12700"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5288" y="4868863"/>
            <a:ext cx="8424862" cy="175418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CPPKEYS: </a:t>
            </a:r>
            <a:r>
              <a:rPr lang="en-US" b="1" dirty="0">
                <a:solidFill>
                  <a:schemeClr val="accent2"/>
                </a:solidFill>
              </a:rPr>
              <a:t>DIAGNOSTICS_UV</a:t>
            </a:r>
          </a:p>
          <a:p>
            <a:pPr algn="ctr"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b="1" dirty="0"/>
              <a:t>Storage</a:t>
            </a:r>
            <a:r>
              <a:rPr lang="en-US" dirty="0"/>
              <a:t>: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/>
              <a:t>roms_diaM.nc and roms_diaM_avg.nc files.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/>
              <a:t>Can choose in </a:t>
            </a:r>
            <a:r>
              <a:rPr lang="en-US" dirty="0" err="1"/>
              <a:t>roms.in</a:t>
            </a:r>
            <a:r>
              <a:rPr lang="en-US" dirty="0"/>
              <a:t> the writing frequency and the terms to store</a:t>
            </a:r>
          </a:p>
          <a:p>
            <a:pPr algn="ctr">
              <a:defRPr/>
            </a:pP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Online Diagnostics :</a:t>
            </a:r>
            <a:br>
              <a:rPr lang="en-US" dirty="0" smtClean="0"/>
            </a:br>
            <a:r>
              <a:rPr lang="en-US" dirty="0" smtClean="0"/>
              <a:t>Tracer equations terms</a:t>
            </a:r>
            <a:endParaRPr lang="en-US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BC9C5-7863-47EF-9A82-10751C383748}" type="slidenum">
              <a:rPr lang="fr-FR"/>
              <a:pPr>
                <a:defRPr/>
              </a:pPr>
              <a:t>28</a:t>
            </a:fld>
            <a:endParaRPr lang="fr-FR"/>
          </a:p>
        </p:txBody>
      </p:sp>
      <p:pic>
        <p:nvPicPr>
          <p:cNvPr id="52227" name="Picture 6"/>
          <p:cNvPicPr>
            <a:picLocks noChangeAspect="1" noChangeArrowheads="1"/>
          </p:cNvPicPr>
          <p:nvPr/>
        </p:nvPicPr>
        <p:blipFill>
          <a:blip r:embed="rId2" cstate="print"/>
          <a:srcRect l="-4800" t="-1869" r="27992" b="6657"/>
          <a:stretch>
            <a:fillRect/>
          </a:stretch>
        </p:blipFill>
        <p:spPr bwMode="auto">
          <a:xfrm>
            <a:off x="5508625" y="4005263"/>
            <a:ext cx="3455988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2" cstate="print"/>
          <a:srcRect l="75208" t="76917" r="789" b="-9956"/>
          <a:stretch>
            <a:fillRect/>
          </a:stretch>
        </p:blipFill>
        <p:spPr bwMode="auto">
          <a:xfrm>
            <a:off x="5724525" y="4437063"/>
            <a:ext cx="1079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7"/>
          <p:cNvPicPr>
            <a:picLocks noChangeAspect="1" noChangeArrowheads="1"/>
          </p:cNvPicPr>
          <p:nvPr/>
        </p:nvPicPr>
        <p:blipFill>
          <a:blip r:embed="rId3" cstate="print"/>
          <a:srcRect t="4129" r="7278"/>
          <a:stretch>
            <a:fillRect/>
          </a:stretch>
        </p:blipFill>
        <p:spPr bwMode="auto">
          <a:xfrm>
            <a:off x="76200" y="4652963"/>
            <a:ext cx="55038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196975"/>
            <a:ext cx="32289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31"/>
          <p:cNvGrpSpPr>
            <a:grpSpLocks/>
          </p:cNvGrpSpPr>
          <p:nvPr/>
        </p:nvGrpSpPr>
        <p:grpSpPr bwMode="auto">
          <a:xfrm>
            <a:off x="250825" y="2244725"/>
            <a:ext cx="5400675" cy="2120900"/>
            <a:chOff x="0" y="2173303"/>
            <a:chExt cx="5400600" cy="2119793"/>
          </a:xfrm>
        </p:grpSpPr>
        <p:pic>
          <p:nvPicPr>
            <p:cNvPr id="5223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008" y="2173303"/>
              <a:ext cx="5328592" cy="148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1258871" y="3356960"/>
              <a:ext cx="288921" cy="71401"/>
            </a:xfrm>
            <a:prstGeom prst="rect">
              <a:avLst/>
            </a:prstGeom>
            <a:solidFill>
              <a:schemeClr val="bg1"/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236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3645024"/>
              <a:ext cx="17049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7" name="ZoneTexte 8"/>
            <p:cNvSpPr txBox="1">
              <a:spLocks noChangeArrowheads="1"/>
            </p:cNvSpPr>
            <p:nvPr/>
          </p:nvSpPr>
          <p:spPr bwMode="auto">
            <a:xfrm>
              <a:off x="1728192" y="3655318"/>
              <a:ext cx="31683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Solar heating forcing ( body)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71537" y="2349424"/>
              <a:ext cx="2231994" cy="287187"/>
            </a:xfrm>
            <a:prstGeom prst="rect">
              <a:avLst/>
            </a:prstGeom>
            <a:solidFill>
              <a:schemeClr val="bg1"/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31895" y="2709598"/>
              <a:ext cx="2087533" cy="287188"/>
            </a:xfrm>
            <a:prstGeom prst="rect">
              <a:avLst/>
            </a:prstGeom>
            <a:solidFill>
              <a:schemeClr val="bg1"/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63689" y="2996786"/>
              <a:ext cx="2808248" cy="288774"/>
            </a:xfrm>
            <a:prstGeom prst="rect">
              <a:avLst/>
            </a:prstGeom>
            <a:solidFill>
              <a:schemeClr val="bg1"/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58871" y="3356960"/>
              <a:ext cx="2736812" cy="288774"/>
            </a:xfrm>
            <a:prstGeom prst="rect">
              <a:avLst/>
            </a:prstGeom>
            <a:solidFill>
              <a:schemeClr val="bg1"/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42" name="ZoneTexte 12"/>
            <p:cNvSpPr txBox="1">
              <a:spLocks noChangeArrowheads="1"/>
            </p:cNvSpPr>
            <p:nvPr/>
          </p:nvSpPr>
          <p:spPr bwMode="auto">
            <a:xfrm>
              <a:off x="1043608" y="2276872"/>
              <a:ext cx="19608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= Time rate (rate)</a:t>
              </a:r>
            </a:p>
          </p:txBody>
        </p:sp>
        <p:sp>
          <p:nvSpPr>
            <p:cNvPr id="52243" name="ZoneTexte 11"/>
            <p:cNvSpPr txBox="1">
              <a:spLocks noChangeArrowheads="1"/>
            </p:cNvSpPr>
            <p:nvPr/>
          </p:nvSpPr>
          <p:spPr bwMode="auto">
            <a:xfrm>
              <a:off x="1331640" y="2636912"/>
              <a:ext cx="19736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= Advection (adv)</a:t>
              </a:r>
            </a:p>
          </p:txBody>
        </p:sp>
        <p:sp>
          <p:nvSpPr>
            <p:cNvPr id="52244" name="ZoneTexte 25"/>
            <p:cNvSpPr txBox="1">
              <a:spLocks noChangeArrowheads="1"/>
            </p:cNvSpPr>
            <p:nvPr/>
          </p:nvSpPr>
          <p:spPr bwMode="auto">
            <a:xfrm>
              <a:off x="1331640" y="3284984"/>
              <a:ext cx="31683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Hori. mixing (hmix)</a:t>
              </a:r>
            </a:p>
          </p:txBody>
        </p:sp>
        <p:sp>
          <p:nvSpPr>
            <p:cNvPr id="52245" name="ZoneTexte 26"/>
            <p:cNvSpPr txBox="1">
              <a:spLocks noChangeArrowheads="1"/>
            </p:cNvSpPr>
            <p:nvPr/>
          </p:nvSpPr>
          <p:spPr bwMode="auto">
            <a:xfrm>
              <a:off x="1691680" y="2996952"/>
              <a:ext cx="31683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Vert. mixing (vmix)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203531" y="2276437"/>
              <a:ext cx="720715" cy="360174"/>
            </a:xfrm>
            <a:prstGeom prst="rect">
              <a:avLst/>
            </a:prstGeom>
            <a:solidFill>
              <a:schemeClr val="bg1"/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47992" y="2709598"/>
              <a:ext cx="720715" cy="358588"/>
            </a:xfrm>
            <a:prstGeom prst="rect">
              <a:avLst/>
            </a:prstGeom>
            <a:solidFill>
              <a:schemeClr val="bg1"/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71937" y="2996786"/>
              <a:ext cx="792152" cy="360174"/>
            </a:xfrm>
            <a:prstGeom prst="rect">
              <a:avLst/>
            </a:prstGeom>
            <a:solidFill>
              <a:schemeClr val="bg1"/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95683" y="3356960"/>
              <a:ext cx="863588" cy="360175"/>
            </a:xfrm>
            <a:prstGeom prst="rect">
              <a:avLst/>
            </a:prstGeom>
            <a:solidFill>
              <a:schemeClr val="bg1"/>
            </a:solidFill>
            <a:ln w="19050"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2205036"/>
              <a:ext cx="4787834" cy="2088060"/>
            </a:xfrm>
            <a:prstGeom prst="rect">
              <a:avLst/>
            </a:prstGeom>
            <a:ln w="19050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1052513"/>
            <a:ext cx="5065713" cy="115252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err="1" smtClean="0"/>
              <a:t>Parallelization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C1AA4-0B56-4C14-87AF-C4742A0B227C}" type="slidenum">
              <a:rPr lang="fr-FR"/>
              <a:pPr>
                <a:defRPr/>
              </a:pPr>
              <a:t>29</a:t>
            </a:fld>
            <a:endParaRPr lang="fr-FR"/>
          </a:p>
        </p:txBody>
      </p:sp>
      <p:sp>
        <p:nvSpPr>
          <p:cNvPr id="51203" name="ZoneTexte 2"/>
          <p:cNvSpPr txBox="1">
            <a:spLocks noChangeArrowheads="1"/>
          </p:cNvSpPr>
          <p:nvPr/>
        </p:nvSpPr>
        <p:spPr bwMode="auto">
          <a:xfrm>
            <a:off x="323850" y="1196975"/>
            <a:ext cx="525621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/>
              <a:t>Parallelization by 2 dimensional subdomain partition.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/>
              <a:t>Multiple subdomain can be assigned to each processor.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/>
              <a:t>Parallelization operational on shared and distributed memory computer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/>
              <a:t>Good scaling performance</a:t>
            </a:r>
          </a:p>
          <a:p>
            <a:pPr lvl="1">
              <a:lnSpc>
                <a:spcPct val="150000"/>
              </a:lnSpc>
            </a:pPr>
            <a:r>
              <a:rPr lang="en-US" sz="2200" b="1"/>
              <a:t>ROMS CPPKEYS : 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>
                <a:solidFill>
                  <a:schemeClr val="accent2"/>
                </a:solidFill>
              </a:rPr>
              <a:t>#define OPENMP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>
                <a:solidFill>
                  <a:schemeClr val="accent2"/>
                </a:solidFill>
              </a:rPr>
              <a:t>#define MPI</a:t>
            </a:r>
            <a:endParaRPr lang="en-US" sz="2200"/>
          </a:p>
        </p:txBody>
      </p:sp>
      <p:pic>
        <p:nvPicPr>
          <p:cNvPr id="51204" name="Picture 1" descr="tiling_op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9163" y="1196975"/>
            <a:ext cx="29654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à angle droit 4"/>
          <p:cNvSpPr/>
          <p:nvPr/>
        </p:nvSpPr>
        <p:spPr>
          <a:xfrm rot="5400000">
            <a:off x="468313" y="5229225"/>
            <a:ext cx="287338" cy="287337"/>
          </a:xfrm>
          <a:prstGeom prst="bentUpArrow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0425" y="1125538"/>
            <a:ext cx="3095625" cy="309562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07" name="ZoneTexte 6"/>
          <p:cNvSpPr txBox="1">
            <a:spLocks noChangeArrowheads="1"/>
          </p:cNvSpPr>
          <p:nvPr/>
        </p:nvSpPr>
        <p:spPr bwMode="auto">
          <a:xfrm>
            <a:off x="5292725" y="4437063"/>
            <a:ext cx="36718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Ported successfully on different computing center :</a:t>
            </a:r>
          </a:p>
          <a:p>
            <a:pPr lvl="1"/>
            <a:r>
              <a:rPr lang="en-US" sz="2000"/>
              <a:t>Earth simulator, Idris, Caparmor, Calmip, regional cluster,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250825" y="1196975"/>
            <a:ext cx="871378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Why use of ocean model :</a:t>
            </a:r>
          </a:p>
          <a:p>
            <a:endParaRPr lang="en-US" sz="240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>
                <a:latin typeface="Calibri" pitchFamily="34" charset="0"/>
              </a:rPr>
              <a:t> Cost effective</a:t>
            </a:r>
          </a:p>
          <a:p>
            <a:pPr lvl="1">
              <a:buFont typeface="Arial" pitchFamily="34" charset="0"/>
              <a:buChar char="•"/>
            </a:pPr>
            <a:r>
              <a:rPr lang="en-US" sz="2400">
                <a:latin typeface="Calibri" pitchFamily="34" charset="0"/>
              </a:rPr>
              <a:t> Synoptic view</a:t>
            </a:r>
          </a:p>
          <a:p>
            <a:pPr lvl="1">
              <a:buFont typeface="Arial" pitchFamily="34" charset="0"/>
              <a:buChar char="•"/>
            </a:pPr>
            <a:r>
              <a:rPr lang="en-US" sz="2400">
                <a:latin typeface="Calibri" pitchFamily="34" charset="0"/>
              </a:rPr>
              <a:t> Equilibrium diagnostics</a:t>
            </a:r>
          </a:p>
          <a:p>
            <a:pPr lvl="1">
              <a:buFont typeface="Arial" pitchFamily="34" charset="0"/>
              <a:buChar char="•"/>
            </a:pPr>
            <a:r>
              <a:rPr lang="en-US" sz="2400">
                <a:latin typeface="Calibri" pitchFamily="34" charset="0"/>
              </a:rPr>
              <a:t> Test hypothesis</a:t>
            </a:r>
          </a:p>
          <a:p>
            <a:pPr lvl="1">
              <a:buFont typeface="Arial" pitchFamily="34" charset="0"/>
              <a:buChar char="•"/>
            </a:pPr>
            <a:r>
              <a:rPr lang="en-US" sz="2400">
                <a:latin typeface="Calibri" pitchFamily="34" charset="0"/>
              </a:rPr>
              <a:t> Hindcast and forecast</a:t>
            </a:r>
          </a:p>
          <a:p>
            <a:pPr lvl="1">
              <a:buFont typeface="Arial" pitchFamily="34" charset="0"/>
              <a:buChar char="•"/>
            </a:pPr>
            <a:r>
              <a:rPr lang="en-US" sz="2400">
                <a:latin typeface="Calibri" pitchFamily="34" charset="0"/>
              </a:rPr>
              <a:t> Coupling with different models</a:t>
            </a:r>
          </a:p>
          <a:p>
            <a:pPr lvl="1">
              <a:buFont typeface="Arial" pitchFamily="34" charset="0"/>
              <a:buChar char="•"/>
            </a:pPr>
            <a:r>
              <a:rPr lang="en-US" sz="2400">
                <a:latin typeface="Calibri" pitchFamily="34" charset="0"/>
              </a:rPr>
              <a:t> …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555875" y="6410325"/>
            <a:ext cx="4321175" cy="447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0967" tIns="10484" rIns="20967" bIns="10484">
            <a:spAutoFit/>
          </a:bodyPr>
          <a:lstStyle/>
          <a:p>
            <a:pPr algn="just" defTabSz="209550">
              <a:spcBef>
                <a:spcPct val="50000"/>
              </a:spcBef>
            </a:pPr>
            <a:r>
              <a:rPr lang="en-US" sz="1400" b="1"/>
              <a:t>4-AGRIF nested grid</a:t>
            </a:r>
            <a:r>
              <a:rPr lang="en-US" sz="1400"/>
              <a:t>, SST. </a:t>
            </a:r>
            <a:r>
              <a:rPr lang="en-US" sz="1400" i="1"/>
              <a:t>Marchesiello et al, Ocean modelling, 2011.</a:t>
            </a:r>
          </a:p>
        </p:txBody>
      </p:sp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4221163"/>
            <a:ext cx="4805362" cy="2163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981075"/>
            <a:ext cx="24511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6"/>
          <p:cNvSpPr txBox="1">
            <a:spLocks noChangeArrowheads="1"/>
          </p:cNvSpPr>
          <p:nvPr/>
        </p:nvSpPr>
        <p:spPr bwMode="auto">
          <a:xfrm>
            <a:off x="6011863" y="3467100"/>
            <a:ext cx="25923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Calibri" pitchFamily="34" charset="0"/>
              </a:rPr>
              <a:t>Downloaded from Miami </a:t>
            </a:r>
            <a:r>
              <a:rPr lang="en-US" sz="1600" b="1" dirty="0" err="1">
                <a:latin typeface="Calibri" pitchFamily="34" charset="0"/>
              </a:rPr>
              <a:t>Isopycnic</a:t>
            </a:r>
            <a:r>
              <a:rPr lang="en-US" sz="1600" b="1" dirty="0">
                <a:latin typeface="Calibri" pitchFamily="34" charset="0"/>
              </a:rPr>
              <a:t> Coordinate model website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AGRIF Nesting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30F7F-7FF9-4F5A-BCD8-CBCDA920F306}" type="slidenum">
              <a:rPr lang="fr-FR"/>
              <a:pPr>
                <a:defRPr/>
              </a:pPr>
              <a:t>30</a:t>
            </a:fld>
            <a:endParaRPr lang="fr-FR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0" y="1125538"/>
            <a:ext cx="3122613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ZoneTexte 3"/>
          <p:cNvSpPr txBox="1">
            <a:spLocks noChangeArrowheads="1"/>
          </p:cNvSpPr>
          <p:nvPr/>
        </p:nvSpPr>
        <p:spPr bwMode="auto">
          <a:xfrm>
            <a:off x="250825" y="1125538"/>
            <a:ext cx="5257800" cy="840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Nesting capability of ROMS: ROMS_AGRIF</a:t>
            </a:r>
          </a:p>
          <a:p>
            <a:endParaRPr lang="en-US" sz="2000">
              <a:solidFill>
                <a:schemeClr val="accent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/>
              <a:t>Manage arbitrary number of fixed grid and embedded levels</a:t>
            </a:r>
          </a:p>
          <a:p>
            <a:pPr lvl="1">
              <a:buFont typeface="Arial" pitchFamily="34" charset="0"/>
              <a:buChar char="•"/>
            </a:pPr>
            <a:r>
              <a:rPr lang="en-US" sz="2000"/>
              <a:t>AGRIF : Adaptative Mesh Refinement (</a:t>
            </a:r>
            <a:r>
              <a:rPr lang="en-US" sz="2000">
                <a:hlinkClick r:id="rId3"/>
              </a:rPr>
              <a:t>http://www</a:t>
            </a:r>
            <a:r>
              <a:rPr lang="en-US" sz="2000"/>
              <a:t> ljk.imag.fr/MOISE/AGRIF/)</a:t>
            </a:r>
          </a:p>
          <a:p>
            <a:pPr lvl="1">
              <a:buFont typeface="Arial" pitchFamily="34" charset="0"/>
              <a:buChar char="•"/>
            </a:pPr>
            <a:endParaRPr lang="en-US" sz="2000"/>
          </a:p>
          <a:p>
            <a:pPr lvl="1">
              <a:buFont typeface="Arial" pitchFamily="34" charset="0"/>
              <a:buChar char="•"/>
            </a:pPr>
            <a:r>
              <a:rPr lang="en-US" sz="2000"/>
              <a:t> 1-way and 2 way nesting capability: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/>
              <a:t>1 way coarse grid feed fine grid 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/>
              <a:t> 2 way nesting : feed back of the fine grid on the coarse grid</a:t>
            </a:r>
          </a:p>
          <a:p>
            <a:pPr lvl="2"/>
            <a:endParaRPr lang="en-US" sz="2000"/>
          </a:p>
          <a:p>
            <a:pPr lvl="1">
              <a:buFont typeface="Arial" pitchFamily="34" charset="0"/>
              <a:buChar char="•"/>
            </a:pPr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63" y="4681538"/>
            <a:ext cx="743902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AGRIF Nesting</a:t>
            </a:r>
            <a:endParaRPr lang="en-US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6F438-E408-48E1-832B-23A5022D1B71}" type="slidenum">
              <a:rPr lang="fr-FR"/>
              <a:pPr>
                <a:defRPr/>
              </a:pPr>
              <a:t>31</a:t>
            </a:fld>
            <a:endParaRPr lang="fr-FR" dirty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/>
          <a:srcRect r="55859"/>
          <a:stretch>
            <a:fillRect/>
          </a:stretch>
        </p:blipFill>
        <p:spPr bwMode="auto">
          <a:xfrm>
            <a:off x="5183188" y="4941888"/>
            <a:ext cx="396081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ZoneTexte 4"/>
          <p:cNvSpPr txBox="1">
            <a:spLocks noChangeArrowheads="1"/>
          </p:cNvSpPr>
          <p:nvPr/>
        </p:nvSpPr>
        <p:spPr bwMode="auto">
          <a:xfrm>
            <a:off x="323850" y="1052513"/>
            <a:ext cx="3290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The file Agrif_FixedGrids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7950" y="3644900"/>
            <a:ext cx="4895850" cy="18161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/>
              <a:t>   1</a:t>
            </a:r>
          </a:p>
          <a:p>
            <a:pPr>
              <a:defRPr/>
            </a:pPr>
            <a:r>
              <a:rPr lang="fr-FR" sz="1400" dirty="0"/>
              <a:t>    23    37    12    29    3    3    3    3</a:t>
            </a:r>
          </a:p>
          <a:p>
            <a:pPr>
              <a:defRPr/>
            </a:pPr>
            <a:r>
              <a:rPr lang="fr-FR" sz="1400" dirty="0"/>
              <a:t>    1</a:t>
            </a:r>
          </a:p>
          <a:p>
            <a:pPr>
              <a:defRPr/>
            </a:pPr>
            <a:r>
              <a:rPr lang="fr-FR" sz="1400" dirty="0"/>
              <a:t>    12    28    15   33     3    3    3    3</a:t>
            </a:r>
          </a:p>
          <a:p>
            <a:pPr>
              <a:defRPr/>
            </a:pPr>
            <a:r>
              <a:rPr lang="fr-FR" sz="1400" dirty="0"/>
              <a:t>    0</a:t>
            </a:r>
          </a:p>
          <a:p>
            <a:pPr>
              <a:defRPr/>
            </a:pPr>
            <a:r>
              <a:rPr lang="en-US" sz="1400" dirty="0"/>
              <a:t># number of children per parent</a:t>
            </a:r>
          </a:p>
          <a:p>
            <a:pPr>
              <a:defRPr/>
            </a:pPr>
            <a:r>
              <a:rPr lang="fr-FR" sz="1400" dirty="0"/>
              <a:t># </a:t>
            </a:r>
            <a:r>
              <a:rPr lang="fr-FR" sz="1400" dirty="0" err="1"/>
              <a:t>imin</a:t>
            </a:r>
            <a:r>
              <a:rPr lang="fr-FR" sz="1400" dirty="0"/>
              <a:t> </a:t>
            </a:r>
            <a:r>
              <a:rPr lang="fr-FR" sz="1400" dirty="0" err="1"/>
              <a:t>imax</a:t>
            </a:r>
            <a:r>
              <a:rPr lang="fr-FR" sz="1400" dirty="0"/>
              <a:t> </a:t>
            </a:r>
            <a:r>
              <a:rPr lang="fr-FR" sz="1400" dirty="0" err="1"/>
              <a:t>jmin</a:t>
            </a:r>
            <a:r>
              <a:rPr lang="fr-FR" sz="1400" dirty="0"/>
              <a:t> </a:t>
            </a:r>
            <a:r>
              <a:rPr lang="fr-FR" sz="1400" dirty="0" err="1"/>
              <a:t>jmax</a:t>
            </a:r>
            <a:r>
              <a:rPr lang="fr-FR" sz="1400" dirty="0"/>
              <a:t> </a:t>
            </a:r>
            <a:r>
              <a:rPr lang="fr-FR" sz="1400" dirty="0" err="1"/>
              <a:t>spacerefx</a:t>
            </a:r>
            <a:r>
              <a:rPr lang="fr-FR" sz="1400" dirty="0"/>
              <a:t> </a:t>
            </a:r>
            <a:r>
              <a:rPr lang="fr-FR" sz="1400" dirty="0" err="1"/>
              <a:t>spacerefy</a:t>
            </a:r>
            <a:r>
              <a:rPr lang="fr-FR" sz="1400" dirty="0"/>
              <a:t> </a:t>
            </a:r>
            <a:r>
              <a:rPr lang="fr-FR" sz="1400" dirty="0" err="1"/>
              <a:t>timerefx</a:t>
            </a:r>
            <a:r>
              <a:rPr lang="fr-FR" sz="1400" dirty="0"/>
              <a:t> </a:t>
            </a:r>
            <a:r>
              <a:rPr lang="fr-FR" sz="1400" dirty="0" err="1"/>
              <a:t>timerefy</a:t>
            </a:r>
            <a:endParaRPr lang="fr-FR" sz="1400" dirty="0"/>
          </a:p>
          <a:p>
            <a:pPr>
              <a:defRPr/>
            </a:pPr>
            <a:r>
              <a:rPr lang="en-US" sz="1400" dirty="0"/>
              <a:t># [all coordinates are relative to each parent grid!]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7950" y="1628775"/>
            <a:ext cx="4895850" cy="13843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/>
              <a:t>   1</a:t>
            </a:r>
          </a:p>
          <a:p>
            <a:pPr>
              <a:defRPr/>
            </a:pPr>
            <a:r>
              <a:rPr lang="fr-FR" sz="1400" dirty="0"/>
              <a:t>    23    37    12    29    3    3    3    3</a:t>
            </a:r>
          </a:p>
          <a:p>
            <a:pPr>
              <a:defRPr/>
            </a:pPr>
            <a:r>
              <a:rPr lang="fr-FR" sz="1400" dirty="0"/>
              <a:t>    0</a:t>
            </a:r>
          </a:p>
          <a:p>
            <a:pPr>
              <a:defRPr/>
            </a:pPr>
            <a:r>
              <a:rPr lang="en-US" sz="1400" dirty="0"/>
              <a:t># number of children per parent</a:t>
            </a:r>
          </a:p>
          <a:p>
            <a:pPr>
              <a:defRPr/>
            </a:pPr>
            <a:r>
              <a:rPr lang="fr-FR" sz="1400" dirty="0"/>
              <a:t># </a:t>
            </a:r>
            <a:r>
              <a:rPr lang="fr-FR" sz="1400" dirty="0" err="1"/>
              <a:t>imin</a:t>
            </a:r>
            <a:r>
              <a:rPr lang="fr-FR" sz="1400" dirty="0"/>
              <a:t> </a:t>
            </a:r>
            <a:r>
              <a:rPr lang="fr-FR" sz="1400" dirty="0" err="1"/>
              <a:t>imax</a:t>
            </a:r>
            <a:r>
              <a:rPr lang="fr-FR" sz="1400" dirty="0"/>
              <a:t> </a:t>
            </a:r>
            <a:r>
              <a:rPr lang="fr-FR" sz="1400" dirty="0" err="1"/>
              <a:t>jmin</a:t>
            </a:r>
            <a:r>
              <a:rPr lang="fr-FR" sz="1400" dirty="0"/>
              <a:t> </a:t>
            </a:r>
            <a:r>
              <a:rPr lang="fr-FR" sz="1400" dirty="0" err="1"/>
              <a:t>jmax</a:t>
            </a:r>
            <a:r>
              <a:rPr lang="fr-FR" sz="1400" dirty="0"/>
              <a:t> </a:t>
            </a:r>
            <a:r>
              <a:rPr lang="fr-FR" sz="1400" dirty="0" err="1"/>
              <a:t>spacerefx</a:t>
            </a:r>
            <a:r>
              <a:rPr lang="fr-FR" sz="1400" dirty="0"/>
              <a:t> </a:t>
            </a:r>
            <a:r>
              <a:rPr lang="fr-FR" sz="1400" dirty="0" err="1"/>
              <a:t>spacerefy</a:t>
            </a:r>
            <a:r>
              <a:rPr lang="fr-FR" sz="1400" dirty="0"/>
              <a:t> </a:t>
            </a:r>
            <a:r>
              <a:rPr lang="fr-FR" sz="1400" dirty="0" err="1"/>
              <a:t>timerefx</a:t>
            </a:r>
            <a:r>
              <a:rPr lang="fr-FR" sz="1400" dirty="0"/>
              <a:t> </a:t>
            </a:r>
            <a:r>
              <a:rPr lang="fr-FR" sz="1400" dirty="0" err="1"/>
              <a:t>timerefy</a:t>
            </a:r>
            <a:endParaRPr lang="fr-FR" sz="1400" dirty="0"/>
          </a:p>
          <a:p>
            <a:pPr>
              <a:defRPr/>
            </a:pPr>
            <a:r>
              <a:rPr lang="en-US" sz="1400" dirty="0"/>
              <a:t># [all coordinates are relative to each parent grid!]</a:t>
            </a:r>
          </a:p>
        </p:txBody>
      </p:sp>
      <p:sp>
        <p:nvSpPr>
          <p:cNvPr id="49159" name="ZoneTexte 8"/>
          <p:cNvSpPr txBox="1">
            <a:spLocks noChangeArrowheads="1"/>
          </p:cNvSpPr>
          <p:nvPr/>
        </p:nvSpPr>
        <p:spPr bwMode="auto">
          <a:xfrm>
            <a:off x="179388" y="2997200"/>
            <a:ext cx="2390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2 grids : #0 and #1</a:t>
            </a:r>
          </a:p>
          <a:p>
            <a:r>
              <a:rPr lang="en-US">
                <a:solidFill>
                  <a:schemeClr val="accent2"/>
                </a:solidFill>
              </a:rPr>
              <a:t>#1 is embedded in #0</a:t>
            </a:r>
          </a:p>
        </p:txBody>
      </p: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107950" y="5516563"/>
            <a:ext cx="2774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3 grids :  #0,#1 and #2</a:t>
            </a:r>
          </a:p>
          <a:p>
            <a:r>
              <a:rPr lang="en-US">
                <a:solidFill>
                  <a:schemeClr val="accent2"/>
                </a:solidFill>
              </a:rPr>
              <a:t>#1 embedded in #0 ; </a:t>
            </a:r>
          </a:p>
          <a:p>
            <a:r>
              <a:rPr lang="en-US">
                <a:solidFill>
                  <a:schemeClr val="accent2"/>
                </a:solidFill>
              </a:rPr>
              <a:t>#2 is embedded in the #1</a:t>
            </a:r>
          </a:p>
        </p:txBody>
      </p:sp>
      <p:pic>
        <p:nvPicPr>
          <p:cNvPr id="49161" name="Picture 2"/>
          <p:cNvPicPr>
            <a:picLocks noChangeAspect="1" noChangeArrowheads="1"/>
          </p:cNvPicPr>
          <p:nvPr/>
        </p:nvPicPr>
        <p:blipFill>
          <a:blip r:embed="rId2" cstate="print"/>
          <a:srcRect l="44141" t="33850"/>
          <a:stretch>
            <a:fillRect/>
          </a:stretch>
        </p:blipFill>
        <p:spPr bwMode="auto">
          <a:xfrm>
            <a:off x="3276600" y="5516563"/>
            <a:ext cx="50117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844675"/>
            <a:ext cx="31242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avec flèche 15"/>
          <p:cNvCxnSpPr/>
          <p:nvPr/>
        </p:nvCxnSpPr>
        <p:spPr>
          <a:xfrm flipV="1">
            <a:off x="5148263" y="3213100"/>
            <a:ext cx="1295400" cy="1008063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5148263" y="2997200"/>
            <a:ext cx="2087562" cy="1223963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5148263" y="3644900"/>
            <a:ext cx="2519362" cy="576263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276600" y="5805488"/>
            <a:ext cx="1931988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grid #xx :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roms_grd.nc.xx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roms_frc.nc.xx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224463" y="6092825"/>
            <a:ext cx="18938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roms_blk.nc.xx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roms.ini.nc.xx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092950" y="6094413"/>
            <a:ext cx="14049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roms.in.xx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 rot="5400000">
            <a:off x="2519363" y="6129338"/>
            <a:ext cx="10795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AGRIF Nesting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9EB57-7259-42A6-8AC6-46FA1C9558E9}" type="slidenum">
              <a:rPr lang="fr-FR"/>
              <a:pPr>
                <a:defRPr/>
              </a:pPr>
              <a:t>32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0825" y="1125538"/>
            <a:ext cx="2952750" cy="181451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/>
              <a:t>    2</a:t>
            </a:r>
          </a:p>
          <a:p>
            <a:pPr>
              <a:defRPr/>
            </a:pPr>
            <a:r>
              <a:rPr lang="fr-FR" sz="1400" dirty="0"/>
              <a:t>    23    37    12    29    3    3    3    3</a:t>
            </a:r>
          </a:p>
          <a:p>
            <a:pPr>
              <a:defRPr/>
            </a:pPr>
            <a:r>
              <a:rPr lang="fr-FR" sz="1400" dirty="0"/>
              <a:t>    9     22    28    38    3    3    3    3</a:t>
            </a:r>
          </a:p>
          <a:p>
            <a:pPr>
              <a:defRPr/>
            </a:pPr>
            <a:r>
              <a:rPr lang="fr-FR" sz="1400" dirty="0"/>
              <a:t>    0</a:t>
            </a:r>
          </a:p>
          <a:p>
            <a:pPr>
              <a:defRPr/>
            </a:pPr>
            <a:r>
              <a:rPr lang="fr-FR" sz="1400" dirty="0"/>
              <a:t>    0</a:t>
            </a:r>
          </a:p>
          <a:p>
            <a:pPr>
              <a:defRPr/>
            </a:pPr>
            <a:r>
              <a:rPr lang="en-US" sz="1400" dirty="0"/>
              <a:t>#number of children per parent</a:t>
            </a:r>
          </a:p>
          <a:p>
            <a:pPr>
              <a:defRPr/>
            </a:pPr>
            <a:r>
              <a:rPr lang="en-US" sz="1400" dirty="0"/>
              <a:t># …</a:t>
            </a:r>
          </a:p>
          <a:p>
            <a:pPr>
              <a:defRPr/>
            </a:pPr>
            <a:endParaRPr lang="en-US" sz="1400" dirty="0"/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179388" y="2997200"/>
            <a:ext cx="2736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3 grids :  #0,#1 and #2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solidFill>
                  <a:schemeClr val="accent2"/>
                </a:solidFill>
              </a:rPr>
              <a:t>#1 embedded in #0 ; </a:t>
            </a:r>
          </a:p>
          <a:p>
            <a:pPr>
              <a:buFont typeface="Arial" pitchFamily="34" charset="0"/>
              <a:buChar char="•"/>
            </a:pPr>
            <a:r>
              <a:rPr lang="en-US">
                <a:solidFill>
                  <a:schemeClr val="accent2"/>
                </a:solidFill>
              </a:rPr>
              <a:t>#2 is embedded in #0 : independent grids </a:t>
            </a:r>
          </a:p>
        </p:txBody>
      </p:sp>
      <p:pic>
        <p:nvPicPr>
          <p:cNvPr id="50181" name="Image 4" descr="Capture.png"/>
          <p:cNvPicPr>
            <a:picLocks noChangeAspect="1"/>
          </p:cNvPicPr>
          <p:nvPr/>
        </p:nvPicPr>
        <p:blipFill>
          <a:blip r:embed="rId2" cstate="print"/>
          <a:srcRect l="23120" t="11151" b="28999"/>
          <a:stretch>
            <a:fillRect/>
          </a:stretch>
        </p:blipFill>
        <p:spPr bwMode="auto">
          <a:xfrm>
            <a:off x="3594100" y="3068638"/>
            <a:ext cx="55499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 rot="16200000" flipH="1">
            <a:off x="3131344" y="1556544"/>
            <a:ext cx="2160587" cy="2016125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rot="16200000" flipH="1">
            <a:off x="2808287" y="2168526"/>
            <a:ext cx="3311525" cy="2520950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realistic applications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33</a:t>
            </a:fld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4591" r="5444" b="3439"/>
          <a:stretch>
            <a:fillRect/>
          </a:stretch>
        </p:blipFill>
        <p:spPr bwMode="auto">
          <a:xfrm>
            <a:off x="107504" y="3357586"/>
            <a:ext cx="36480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Examples"/>
          <p:cNvPicPr>
            <a:picLocks noChangeAspect="1" noChangeArrowheads="1"/>
          </p:cNvPicPr>
          <p:nvPr/>
        </p:nvPicPr>
        <p:blipFill>
          <a:blip r:embed="rId3" cstate="print"/>
          <a:srcRect l="24693" r="23410"/>
          <a:stretch>
            <a:fillRect/>
          </a:stretch>
        </p:blipFill>
        <p:spPr bwMode="auto">
          <a:xfrm>
            <a:off x="5643570" y="2557485"/>
            <a:ext cx="2881312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072067" y="1071546"/>
            <a:ext cx="3500462" cy="4520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0967" tIns="10484" rIns="20967" bIns="10484">
            <a:spAutoFit/>
          </a:bodyPr>
          <a:lstStyle/>
          <a:p>
            <a:pPr algn="just" defTabSz="209550">
              <a:spcBef>
                <a:spcPct val="50000"/>
              </a:spcBef>
            </a:pPr>
            <a:r>
              <a:rPr lang="en-US" sz="1400" b="1" dirty="0" smtClean="0"/>
              <a:t>4-AGRIF nested grid</a:t>
            </a:r>
            <a:r>
              <a:rPr lang="en-US" sz="1400" dirty="0" smtClean="0"/>
              <a:t>, SST. </a:t>
            </a:r>
            <a:r>
              <a:rPr lang="en-US" sz="1400" i="1" dirty="0" err="1" smtClean="0"/>
              <a:t>Marchesiello</a:t>
            </a:r>
            <a:r>
              <a:rPr lang="en-US" sz="1400" i="1" dirty="0" smtClean="0"/>
              <a:t> et al, Ocean </a:t>
            </a:r>
            <a:r>
              <a:rPr lang="en-US" sz="1400" i="1" dirty="0" err="1" smtClean="0"/>
              <a:t>modelling</a:t>
            </a:r>
            <a:r>
              <a:rPr lang="en-US" sz="1400" i="1" dirty="0" smtClean="0"/>
              <a:t>, 2011.</a:t>
            </a:r>
            <a:endParaRPr lang="en-US" sz="1400" i="1" dirty="0"/>
          </a:p>
        </p:txBody>
      </p: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000108"/>
            <a:ext cx="4805362" cy="2163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851920" y="3356992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‘SAFE’ Configuration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Penven</a:t>
            </a:r>
            <a:r>
              <a:rPr lang="en-US" sz="1400" i="1" dirty="0" smtClean="0"/>
              <a:t> et al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96336" y="1844824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Peru-Chile </a:t>
            </a:r>
            <a:r>
              <a:rPr lang="en-US" sz="1400" dirty="0" smtClean="0"/>
              <a:t>configuration, </a:t>
            </a:r>
            <a:r>
              <a:rPr lang="en-US" sz="1400" i="1" dirty="0" err="1" smtClean="0"/>
              <a:t>Cambon</a:t>
            </a:r>
            <a:r>
              <a:rPr lang="en-US" sz="1400" i="1" dirty="0" smtClean="0"/>
              <a:t> et al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95936" y="558924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Others ….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Strategy to build a configuration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34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938"/>
          <a:stretch>
            <a:fillRect/>
          </a:stretch>
        </p:blipFill>
        <p:spPr bwMode="auto">
          <a:xfrm>
            <a:off x="1778439" y="1000108"/>
            <a:ext cx="5493749" cy="578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ROMS_AGRIF &amp; ROMSTOOLS</a:t>
            </a:r>
            <a:br>
              <a:rPr lang="en-US" dirty="0" smtClean="0"/>
            </a:br>
            <a:r>
              <a:rPr lang="en-US" dirty="0" err="1" smtClean="0"/>
              <a:t>modelling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35</a:t>
            </a:fld>
            <a:endParaRPr lang="fr-F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r="3966"/>
          <a:stretch>
            <a:fillRect/>
          </a:stretch>
        </p:blipFill>
        <p:spPr bwMode="auto">
          <a:xfrm>
            <a:off x="6516390" y="980728"/>
            <a:ext cx="2627610" cy="581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79512" y="908720"/>
            <a:ext cx="518457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smtClean="0"/>
              <a:t>ROMS</a:t>
            </a:r>
            <a:r>
              <a:rPr lang="en-US" sz="2000" dirty="0" smtClean="0"/>
              <a:t> : download and </a:t>
            </a:r>
            <a:r>
              <a:rPr lang="en-US" sz="2000" dirty="0" err="1" smtClean="0"/>
              <a:t>untar</a:t>
            </a:r>
            <a:r>
              <a:rPr lang="en-US" sz="2000" dirty="0" smtClean="0"/>
              <a:t> the file Roms_Agrif_v2.1.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It provides the ROMS_AGRIF </a:t>
            </a:r>
            <a:r>
              <a:rPr lang="en-US" sz="2000" dirty="0" err="1" smtClean="0"/>
              <a:t>fortran</a:t>
            </a:r>
            <a:r>
              <a:rPr lang="en-US" sz="2000" dirty="0" smtClean="0"/>
              <a:t> code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smtClean="0"/>
              <a:t>ROMSTOOLS</a:t>
            </a:r>
            <a:r>
              <a:rPr lang="en-US" sz="2000" dirty="0" smtClean="0"/>
              <a:t> : download and </a:t>
            </a:r>
            <a:r>
              <a:rPr lang="en-US" sz="2000" dirty="0" err="1" smtClean="0"/>
              <a:t>untar</a:t>
            </a:r>
            <a:r>
              <a:rPr lang="en-US" sz="2000" dirty="0" smtClean="0"/>
              <a:t> the file ROMSTOOLS_v2.1.tar.gz files.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It provides the </a:t>
            </a:r>
            <a:r>
              <a:rPr lang="en-US" sz="2000" dirty="0" err="1" smtClean="0"/>
              <a:t>matlab</a:t>
            </a:r>
            <a:r>
              <a:rPr lang="en-US" sz="2000" dirty="0" smtClean="0"/>
              <a:t> routines to pre-process the input file and to visualize them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err="1" smtClean="0"/>
              <a:t>Utilities_ROMSTOOLS</a:t>
            </a:r>
            <a:r>
              <a:rPr lang="en-US" sz="2000" dirty="0" smtClean="0"/>
              <a:t> : download and </a:t>
            </a:r>
            <a:r>
              <a:rPr lang="en-US" sz="2000" dirty="0" err="1" smtClean="0"/>
              <a:t>untar</a:t>
            </a:r>
            <a:r>
              <a:rPr lang="en-US" sz="2000" dirty="0" smtClean="0"/>
              <a:t> the file Utilities </a:t>
            </a:r>
            <a:r>
              <a:rPr lang="en-US" sz="2000" dirty="0" err="1" smtClean="0"/>
              <a:t>ROMSTOOLS.tar.gz</a:t>
            </a:r>
            <a:r>
              <a:rPr lang="en-US" sz="2000" dirty="0" smtClean="0"/>
              <a:t> files.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It provides the </a:t>
            </a:r>
            <a:r>
              <a:rPr lang="en-US" sz="2000" dirty="0" err="1" smtClean="0"/>
              <a:t>netcdf</a:t>
            </a:r>
            <a:r>
              <a:rPr lang="en-US" sz="2000" dirty="0" smtClean="0"/>
              <a:t> </a:t>
            </a:r>
            <a:r>
              <a:rPr lang="en-US" sz="2000" dirty="0" err="1" smtClean="0"/>
              <a:t>librairy</a:t>
            </a:r>
            <a:r>
              <a:rPr lang="en-US" sz="2000" dirty="0" smtClean="0"/>
              <a:t>, mapping toolbox etc …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smtClean="0"/>
              <a:t>Datasets</a:t>
            </a:r>
            <a:r>
              <a:rPr lang="en-US" sz="2000" dirty="0" smtClean="0"/>
              <a:t> : It provides the global datasets needed by the ROMSTOOLS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292080" y="3501008"/>
            <a:ext cx="13681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Directory tree of the system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Work is done in </a:t>
            </a:r>
            <a:r>
              <a:rPr lang="en-US" sz="2000" dirty="0" err="1" smtClean="0">
                <a:solidFill>
                  <a:schemeClr val="tx2"/>
                </a:solidFill>
              </a:rPr>
              <a:t>Roms_tools</a:t>
            </a:r>
            <a:r>
              <a:rPr lang="en-US" sz="2000" dirty="0" smtClean="0">
                <a:solidFill>
                  <a:schemeClr val="tx2"/>
                </a:solidFill>
              </a:rPr>
              <a:t>/Run dir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Steps to  prepare and run a regional model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179512" y="1071563"/>
            <a:ext cx="8820472" cy="4525962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Presentation of the main step to run a model of the Southern </a:t>
            </a:r>
            <a:r>
              <a:rPr lang="en-US" sz="2400" dirty="0" err="1" smtClean="0"/>
              <a:t>Benguela</a:t>
            </a:r>
            <a:r>
              <a:rPr lang="en-US" sz="2400" dirty="0" smtClean="0"/>
              <a:t> at low resolution test case ( 1/3°) </a:t>
            </a:r>
            <a:r>
              <a:rPr lang="en-US" sz="2400" i="1" dirty="0" smtClean="0"/>
              <a:t>with climatological </a:t>
            </a:r>
            <a:r>
              <a:rPr lang="en-US" sz="2400" i="1" dirty="0" err="1" smtClean="0"/>
              <a:t>forcings</a:t>
            </a:r>
            <a:r>
              <a:rPr lang="en-US" sz="2400" i="1" dirty="0" smtClean="0"/>
              <a:t>.</a:t>
            </a:r>
            <a:endParaRPr lang="en-US" sz="1800" i="1" dirty="0" smtClean="0">
              <a:solidFill>
                <a:srgbClr val="00B050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Pre-processing data : for that use of ROMSTOOLS </a:t>
            </a:r>
            <a:r>
              <a:rPr lang="en-US" sz="1800" dirty="0" err="1" smtClean="0"/>
              <a:t>matlab</a:t>
            </a:r>
            <a:r>
              <a:rPr lang="en-US" sz="1800" dirty="0" smtClean="0"/>
              <a:t> toolbox</a:t>
            </a:r>
          </a:p>
          <a:p>
            <a:pPr marL="85725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Grid and mask creation :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make_grid.m</a:t>
            </a:r>
            <a:endParaRPr lang="en-US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5725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Atmospheric forcing :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make_forcing.m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make_bulk.m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marL="85725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Initialization and oceanic forcing at OBC :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make_clim.m</a:t>
            </a:r>
            <a:r>
              <a:rPr lang="en-US" sz="1800" dirty="0" smtClean="0">
                <a:solidFill>
                  <a:srgbClr val="A04E89"/>
                </a:solidFill>
              </a:rPr>
              <a:t> (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make_bry.m</a:t>
            </a:r>
            <a:r>
              <a:rPr lang="en-US" sz="1800" dirty="0" smtClean="0">
                <a:solidFill>
                  <a:srgbClr val="A04E89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Preparing and compiling the model : Compilation using 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</a:rPr>
              <a:t>jobcomp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/>
              <a:t>script</a:t>
            </a:r>
          </a:p>
          <a:p>
            <a:pPr marL="85725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ym typeface="Wingdings" pitchFamily="2" charset="2"/>
              </a:rPr>
              <a:t> executable</a:t>
            </a:r>
            <a:r>
              <a:rPr lang="en-US" sz="18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roms</a:t>
            </a:r>
            <a:r>
              <a:rPr lang="en-US" sz="18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is compiled</a:t>
            </a:r>
            <a:endParaRPr lang="en-US" sz="1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smtClean="0"/>
              <a:t>Running the model :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./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roms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roms.in</a:t>
            </a:r>
            <a:endParaRPr lang="en-US" sz="1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 smtClean="0"/>
              <a:t>Vizualize</a:t>
            </a:r>
            <a:r>
              <a:rPr lang="en-US" sz="1800" dirty="0" smtClean="0"/>
              <a:t> the results : for that use of </a:t>
            </a:r>
            <a:r>
              <a:rPr lang="en-US" sz="1800" dirty="0" err="1" smtClean="0"/>
              <a:t>matlab</a:t>
            </a:r>
            <a:r>
              <a:rPr lang="en-US" sz="1800" dirty="0" smtClean="0"/>
              <a:t> and the ROMSTOOLS</a:t>
            </a:r>
          </a:p>
          <a:p>
            <a:pPr marL="85725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err="1" smtClean="0"/>
              <a:t>Vizualization</a:t>
            </a:r>
            <a:r>
              <a:rPr lang="en-US" sz="1800" dirty="0" smtClean="0"/>
              <a:t> </a:t>
            </a:r>
            <a:r>
              <a:rPr lang="en-US" sz="1800" dirty="0" err="1" smtClean="0"/>
              <a:t>gui</a:t>
            </a:r>
            <a:r>
              <a:rPr lang="en-US" sz="1800" dirty="0" smtClean="0"/>
              <a:t> :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2">
                    <a:lumMod val="75000"/>
                  </a:schemeClr>
                </a:solidFill>
              </a:rPr>
              <a:t>roms_gui.m</a:t>
            </a:r>
            <a:endParaRPr lang="en-US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Pre-processing data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395536" y="980729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First : edit  general parameters in </a:t>
            </a:r>
            <a:r>
              <a:rPr lang="en-US" sz="2400" b="1" dirty="0" err="1" smtClean="0">
                <a:solidFill>
                  <a:schemeClr val="tx2"/>
                </a:solidFill>
              </a:rPr>
              <a:t>romstools_param.m</a:t>
            </a:r>
            <a:r>
              <a:rPr lang="en-US" sz="2400" dirty="0" smtClean="0">
                <a:solidFill>
                  <a:schemeClr val="tx2"/>
                </a:solidFill>
              </a:rPr>
              <a:t> file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49819"/>
            <a:ext cx="7992888" cy="543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Pre-processing data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7504" y="934844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Go in the /CMS2011-TP/TP_ROMS/</a:t>
            </a:r>
            <a:r>
              <a:rPr lang="en-US" sz="2400" dirty="0" err="1" smtClean="0"/>
              <a:t>Roms_tools</a:t>
            </a:r>
            <a:r>
              <a:rPr lang="en-US" sz="2400" dirty="0" smtClean="0"/>
              <a:t>/Run</a:t>
            </a:r>
          </a:p>
          <a:p>
            <a:pPr marL="400050" indent="-457200">
              <a:buFont typeface="Arial" pitchFamily="34" charset="0"/>
              <a:buChar char="•"/>
            </a:pPr>
            <a:r>
              <a:rPr lang="en-US" sz="2400" dirty="0" smtClean="0"/>
              <a:t>Launch </a:t>
            </a:r>
            <a:r>
              <a:rPr lang="en-US" sz="2400" dirty="0" err="1" smtClean="0"/>
              <a:t>matlab</a:t>
            </a:r>
            <a:r>
              <a:rPr lang="en-US" sz="2400" dirty="0" smtClean="0"/>
              <a:t>  –</a:t>
            </a:r>
            <a:r>
              <a:rPr lang="en-US" sz="2400" dirty="0" err="1" smtClean="0"/>
              <a:t>nodesktop</a:t>
            </a:r>
            <a:endParaRPr lang="en-US" sz="2400" dirty="0" smtClean="0"/>
          </a:p>
          <a:p>
            <a:pPr marL="400050" indent="-457200">
              <a:buFont typeface="Arial" pitchFamily="34" charset="0"/>
              <a:buChar char="•"/>
            </a:pPr>
            <a:r>
              <a:rPr lang="en-US" sz="2400" dirty="0" smtClean="0"/>
              <a:t>&gt;&gt; start : </a:t>
            </a:r>
            <a:r>
              <a:rPr lang="en-US" sz="2000" i="1" dirty="0" smtClean="0">
                <a:solidFill>
                  <a:srgbClr val="00B050"/>
                </a:solidFill>
              </a:rPr>
              <a:t>Add all the needed </a:t>
            </a:r>
            <a:r>
              <a:rPr lang="en-US" sz="2000" i="1" dirty="0" err="1" smtClean="0">
                <a:solidFill>
                  <a:srgbClr val="00B050"/>
                </a:solidFill>
              </a:rPr>
              <a:t>matlab</a:t>
            </a:r>
            <a:r>
              <a:rPr lang="en-US" sz="2000" i="1" dirty="0" smtClean="0">
                <a:solidFill>
                  <a:srgbClr val="00B050"/>
                </a:solidFill>
              </a:rPr>
              <a:t> path of the system</a:t>
            </a:r>
          </a:p>
          <a:p>
            <a:pPr marL="400050" indent="-457200">
              <a:buFont typeface="Arial" pitchFamily="34" charset="0"/>
              <a:buChar char="•"/>
            </a:pPr>
            <a:endParaRPr lang="en-US" sz="2000" dirty="0" smtClean="0"/>
          </a:p>
          <a:p>
            <a:pPr marL="400050" indent="-457200">
              <a:buFont typeface="Arial" pitchFamily="34" charset="0"/>
              <a:buChar char="•"/>
            </a:pPr>
            <a:r>
              <a:rPr lang="en-US" sz="2400" dirty="0" smtClean="0"/>
              <a:t> &gt;&gt;  </a:t>
            </a:r>
            <a:r>
              <a:rPr lang="en-US" sz="2400" dirty="0" err="1" smtClean="0"/>
              <a:t>make_grid</a:t>
            </a:r>
            <a:endParaRPr lang="en-US" sz="2400" dirty="0" smtClean="0"/>
          </a:p>
          <a:p>
            <a:pPr marL="857250" lvl="1" indent="-457200">
              <a:buFont typeface="Wingdings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Horizontal grid : position of the grid points, size of the </a:t>
            </a:r>
            <a:r>
              <a:rPr lang="en-US" sz="2000" dirty="0" smtClean="0">
                <a:solidFill>
                  <a:srgbClr val="00B050"/>
                </a:solidFill>
              </a:rPr>
              <a:t>grid cells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B050"/>
                </a:solidFill>
              </a:rPr>
              <a:t>     Bottom topography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B050"/>
                </a:solidFill>
              </a:rPr>
              <a:t>     Land mask </a:t>
            </a:r>
            <a:endParaRPr lang="en-US" sz="2400" dirty="0" smtClean="0"/>
          </a:p>
          <a:p>
            <a:pPr marL="400050" indent="-457200">
              <a:buFont typeface="Arial" pitchFamily="34" charset="0"/>
              <a:buChar char="•"/>
            </a:pPr>
            <a:r>
              <a:rPr lang="en-US" sz="2400" dirty="0" smtClean="0"/>
              <a:t> &gt;&gt; </a:t>
            </a:r>
            <a:r>
              <a:rPr lang="en-US" sz="2400" dirty="0" err="1" smtClean="0"/>
              <a:t>make_forcing</a:t>
            </a:r>
            <a:r>
              <a:rPr lang="en-US" sz="2400" dirty="0" smtClean="0"/>
              <a:t> : 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B050"/>
                </a:solidFill>
              </a:rPr>
              <a:t>Surface forcing : wind stress, surface heat flux, surface freshwater flux</a:t>
            </a:r>
          </a:p>
          <a:p>
            <a:pPr marL="857250" lvl="1" indent="-457200">
              <a:buFont typeface="Wingdings" pitchFamily="2" charset="2"/>
              <a:buChar char="§"/>
            </a:pPr>
            <a:endParaRPr lang="en-US" sz="2400" dirty="0" smtClean="0"/>
          </a:p>
          <a:p>
            <a:pPr marL="400050" indent="-457200">
              <a:buFont typeface="Arial" pitchFamily="34" charset="0"/>
              <a:buChar char="•"/>
            </a:pPr>
            <a:r>
              <a:rPr lang="en-US" sz="2400" dirty="0" smtClean="0"/>
              <a:t> &gt;&gt; </a:t>
            </a:r>
            <a:r>
              <a:rPr lang="en-US" sz="2400" dirty="0" err="1" smtClean="0"/>
              <a:t>make_ini</a:t>
            </a:r>
            <a:r>
              <a:rPr lang="en-US" sz="2400" dirty="0" smtClean="0"/>
              <a:t> : 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B050"/>
                </a:solidFill>
              </a:rPr>
              <a:t>initial conditions : T, S, currents , SSH </a:t>
            </a:r>
          </a:p>
          <a:p>
            <a:pPr marL="400050" indent="-457200"/>
            <a:endParaRPr lang="en-US" sz="2000" dirty="0" smtClean="0">
              <a:solidFill>
                <a:srgbClr val="00B050"/>
              </a:solidFill>
            </a:endParaRPr>
          </a:p>
          <a:p>
            <a:pPr marL="400050" indent="-457200">
              <a:buFont typeface="Arial" pitchFamily="34" charset="0"/>
              <a:buChar char="•"/>
            </a:pPr>
            <a:r>
              <a:rPr lang="en-US" sz="2400" dirty="0" smtClean="0"/>
              <a:t> &gt;&gt; </a:t>
            </a:r>
            <a:r>
              <a:rPr lang="en-US" sz="2400" dirty="0" err="1" smtClean="0"/>
              <a:t>make_clim</a:t>
            </a:r>
            <a:r>
              <a:rPr lang="en-US" sz="2400" dirty="0" smtClean="0"/>
              <a:t> (</a:t>
            </a:r>
            <a:r>
              <a:rPr lang="en-US" sz="2400" dirty="0" smtClean="0"/>
              <a:t>resp. </a:t>
            </a:r>
            <a:r>
              <a:rPr lang="en-US" sz="2400" dirty="0" err="1" smtClean="0"/>
              <a:t>make_bry</a:t>
            </a:r>
            <a:r>
              <a:rPr lang="en-US" sz="2400" dirty="0" smtClean="0"/>
              <a:t>) 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B050"/>
                </a:solidFill>
              </a:rPr>
              <a:t>Lateral oceanic boundary conditions : T, S, currents , SSH</a:t>
            </a:r>
          </a:p>
        </p:txBody>
      </p:sp>
      <p:sp>
        <p:nvSpPr>
          <p:cNvPr id="8" name="Flèche droite à entaille 7"/>
          <p:cNvSpPr/>
          <p:nvPr/>
        </p:nvSpPr>
        <p:spPr>
          <a:xfrm>
            <a:off x="3203848" y="3284984"/>
            <a:ext cx="292147" cy="144016"/>
          </a:xfrm>
          <a:prstGeom prst="notchedRightArrow">
            <a:avLst/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ZoneTexte 39"/>
          <p:cNvSpPr txBox="1"/>
          <p:nvPr/>
        </p:nvSpPr>
        <p:spPr>
          <a:xfrm>
            <a:off x="3635896" y="3140968"/>
            <a:ext cx="353493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/</a:t>
            </a:r>
            <a:r>
              <a:rPr lang="en-US" sz="2000" dirty="0" smtClean="0">
                <a:solidFill>
                  <a:srgbClr val="FF0000"/>
                </a:solidFill>
              </a:rPr>
              <a:t>ROMS_FILES/roms_grd.nc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1" name="Flèche droite à entaille 40"/>
          <p:cNvSpPr/>
          <p:nvPr/>
        </p:nvSpPr>
        <p:spPr>
          <a:xfrm>
            <a:off x="3203848" y="4437112"/>
            <a:ext cx="292147" cy="144016"/>
          </a:xfrm>
          <a:prstGeom prst="notchedRightArrow">
            <a:avLst/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ZoneTexte 41"/>
          <p:cNvSpPr txBox="1"/>
          <p:nvPr/>
        </p:nvSpPr>
        <p:spPr>
          <a:xfrm>
            <a:off x="3707904" y="4293096"/>
            <a:ext cx="329927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ROMS_FILES/roms_frc.nc</a:t>
            </a:r>
          </a:p>
        </p:txBody>
      </p:sp>
      <p:sp>
        <p:nvSpPr>
          <p:cNvPr id="43" name="Flèche droite à entaille 42"/>
          <p:cNvSpPr/>
          <p:nvPr/>
        </p:nvSpPr>
        <p:spPr>
          <a:xfrm>
            <a:off x="3312368" y="6453336"/>
            <a:ext cx="292147" cy="144016"/>
          </a:xfrm>
          <a:prstGeom prst="notchedRightArrow">
            <a:avLst/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ZoneTexte 43"/>
          <p:cNvSpPr txBox="1"/>
          <p:nvPr/>
        </p:nvSpPr>
        <p:spPr>
          <a:xfrm>
            <a:off x="3635896" y="5261138"/>
            <a:ext cx="35349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ROMS_FILES/roms_ini.nc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3707904" y="6381328"/>
            <a:ext cx="518457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/ROMS_FILES/roms_clm.nc (</a:t>
            </a:r>
            <a:r>
              <a:rPr lang="en-US" sz="2000" dirty="0" smtClean="0">
                <a:solidFill>
                  <a:srgbClr val="FF0000"/>
                </a:solidFill>
              </a:rPr>
              <a:t>resp. </a:t>
            </a:r>
            <a:r>
              <a:rPr lang="en-US" sz="2000" dirty="0" smtClean="0">
                <a:solidFill>
                  <a:srgbClr val="FF0000"/>
                </a:solidFill>
              </a:rPr>
              <a:t>roms_bry.nc)</a:t>
            </a:r>
          </a:p>
        </p:txBody>
      </p:sp>
      <p:sp>
        <p:nvSpPr>
          <p:cNvPr id="47" name="Flèche droite à entaille 46"/>
          <p:cNvSpPr/>
          <p:nvPr/>
        </p:nvSpPr>
        <p:spPr>
          <a:xfrm>
            <a:off x="3131840" y="5373216"/>
            <a:ext cx="292147" cy="144016"/>
          </a:xfrm>
          <a:prstGeom prst="notchedRightArrow">
            <a:avLst/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2) Preparing and compiling  the model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112474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sym typeface="Wingdings" pitchFamily="2" charset="2"/>
              </a:rPr>
              <a:t>Edit the </a:t>
            </a:r>
            <a:r>
              <a:rPr lang="en-US" sz="2400" dirty="0" err="1" smtClean="0">
                <a:sym typeface="Wingdings" pitchFamily="2" charset="2"/>
              </a:rPr>
              <a:t>param.h</a:t>
            </a:r>
            <a:r>
              <a:rPr lang="en-US" sz="2400" dirty="0" smtClean="0">
                <a:sym typeface="Wingdings" pitchFamily="2" charset="2"/>
              </a:rPr>
              <a:t> and </a:t>
            </a:r>
            <a:r>
              <a:rPr lang="en-US" sz="2400" dirty="0" err="1" smtClean="0">
                <a:sym typeface="Wingdings" pitchFamily="2" charset="2"/>
              </a:rPr>
              <a:t>cppdefs.h</a:t>
            </a:r>
            <a:r>
              <a:rPr lang="en-US" sz="2400" dirty="0" smtClean="0">
                <a:sym typeface="Wingdings" pitchFamily="2" charset="2"/>
              </a:rPr>
              <a:t> file to set-up the model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582492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t="20418"/>
          <a:stretch>
            <a:fillRect/>
          </a:stretch>
        </p:blipFill>
        <p:spPr bwMode="auto">
          <a:xfrm>
            <a:off x="251521" y="4437112"/>
            <a:ext cx="69726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403225" y="1204913"/>
            <a:ext cx="61928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Equations to solve: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Navier</a:t>
            </a:r>
            <a:r>
              <a:rPr lang="en-US" sz="2400" dirty="0">
                <a:latin typeface="Calibri" pitchFamily="34" charset="0"/>
              </a:rPr>
              <a:t> Stoke equations but  with approximations !</a:t>
            </a:r>
          </a:p>
          <a:p>
            <a:pPr>
              <a:buFont typeface="Arial" pitchFamily="34" charset="0"/>
              <a:buChar char="•"/>
            </a:pPr>
            <a:endParaRPr lang="fr-FR" sz="24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u="sng" dirty="0" err="1">
                <a:latin typeface="Calibri" pitchFamily="34" charset="0"/>
              </a:rPr>
              <a:t>Hypothesis</a:t>
            </a:r>
            <a:r>
              <a:rPr lang="fr-FR" sz="2400" dirty="0">
                <a:latin typeface="Calibri" pitchFamily="34" charset="0"/>
              </a:rPr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Hydrostatic</a:t>
            </a:r>
            <a:r>
              <a:rPr lang="fr-FR" sz="2400" dirty="0">
                <a:latin typeface="Calibri" pitchFamily="34" charset="0"/>
              </a:rPr>
              <a:t> : H/L &lt;&lt;1, (aspect ratio </a:t>
            </a:r>
            <a:r>
              <a:rPr lang="fr-FR" sz="2400" dirty="0" err="1">
                <a:latin typeface="Calibri" pitchFamily="34" charset="0"/>
              </a:rPr>
              <a:t>low</a:t>
            </a:r>
            <a:r>
              <a:rPr lang="fr-FR" sz="2400" dirty="0">
                <a:latin typeface="Calibri" pitchFamily="34" charset="0"/>
              </a:rPr>
              <a:t>)</a:t>
            </a:r>
          </a:p>
          <a:p>
            <a:pPr lvl="2">
              <a:buFont typeface="Wingdings" pitchFamily="2" charset="2"/>
              <a:buChar char="§"/>
            </a:pP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neglect</a:t>
            </a:r>
            <a:r>
              <a:rPr lang="fr-FR" sz="2400" dirty="0">
                <a:latin typeface="Calibri" pitchFamily="34" charset="0"/>
              </a:rPr>
              <a:t> vertical </a:t>
            </a:r>
            <a:r>
              <a:rPr lang="fr-FR" sz="2400" dirty="0" err="1">
                <a:latin typeface="Calibri" pitchFamily="34" charset="0"/>
              </a:rPr>
              <a:t>acceleration</a:t>
            </a:r>
            <a:endParaRPr lang="fr-FR" sz="2400" dirty="0">
              <a:latin typeface="Calibri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neglect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</a:rPr>
              <a:t>Coriolis </a:t>
            </a:r>
            <a:r>
              <a:rPr lang="fr-FR" sz="2400" dirty="0" err="1">
                <a:latin typeface="Calibri" pitchFamily="34" charset="0"/>
              </a:rPr>
              <a:t>term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associated</a:t>
            </a:r>
            <a:r>
              <a:rPr lang="fr-FR" sz="2400" dirty="0">
                <a:latin typeface="Calibri" pitchFamily="34" charset="0"/>
              </a:rPr>
              <a:t> to vertical </a:t>
            </a:r>
            <a:r>
              <a:rPr lang="fr-FR" sz="2400" dirty="0" err="1">
                <a:latin typeface="Calibri" pitchFamily="34" charset="0"/>
              </a:rPr>
              <a:t>velocities</a:t>
            </a:r>
            <a:endParaRPr lang="fr-FR" sz="2400" dirty="0">
              <a:latin typeface="Calibri" pitchFamily="34" charset="0"/>
            </a:endParaRPr>
          </a:p>
          <a:p>
            <a:pPr lvl="2">
              <a:buFont typeface="Wingdings" pitchFamily="2" charset="2"/>
              <a:buChar char="§"/>
            </a:pPr>
            <a:endParaRPr lang="fr-FR" sz="2400" dirty="0"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fr-FR" sz="2400" dirty="0">
                <a:latin typeface="Calibri" pitchFamily="34" charset="0"/>
              </a:rPr>
              <a:t> Water </a:t>
            </a:r>
            <a:r>
              <a:rPr lang="fr-FR" sz="2400" dirty="0" err="1">
                <a:latin typeface="Calibri" pitchFamily="34" charset="0"/>
              </a:rPr>
              <a:t>is</a:t>
            </a:r>
            <a:r>
              <a:rPr lang="fr-FR" sz="2400" dirty="0">
                <a:latin typeface="Calibri" pitchFamily="34" charset="0"/>
              </a:rPr>
              <a:t> incompressible</a:t>
            </a:r>
          </a:p>
          <a:p>
            <a:pPr lvl="1">
              <a:buFont typeface="Wingdings" pitchFamily="2" charset="2"/>
              <a:buChar char="ü"/>
            </a:pPr>
            <a:endParaRPr lang="fr-FR" sz="2400" dirty="0"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Boussinesq</a:t>
            </a:r>
            <a:r>
              <a:rPr lang="fr-FR" sz="2400" dirty="0">
                <a:latin typeface="Calibri" pitchFamily="34" charset="0"/>
              </a:rPr>
              <a:t> :  </a:t>
            </a:r>
            <a:r>
              <a:rPr lang="el-GR" sz="2400" dirty="0">
                <a:latin typeface="Calibri" pitchFamily="34" charset="0"/>
              </a:rPr>
              <a:t>ρ</a:t>
            </a:r>
            <a:r>
              <a:rPr lang="fr-FR" sz="2400" dirty="0">
                <a:latin typeface="Calibri" pitchFamily="34" charset="0"/>
              </a:rPr>
              <a:t>=</a:t>
            </a:r>
            <a:r>
              <a:rPr lang="el-GR" sz="2400" dirty="0">
                <a:latin typeface="Calibri" pitchFamily="34" charset="0"/>
              </a:rPr>
              <a:t>ρ</a:t>
            </a:r>
            <a:r>
              <a:rPr lang="fr-FR" sz="2400" baseline="-25000" dirty="0">
                <a:latin typeface="Calibri" pitchFamily="34" charset="0"/>
              </a:rPr>
              <a:t>o</a:t>
            </a:r>
            <a:r>
              <a:rPr lang="fr-FR" sz="2400" dirty="0">
                <a:latin typeface="Calibri" pitchFamily="34" charset="0"/>
              </a:rPr>
              <a:t>=</a:t>
            </a:r>
            <a:r>
              <a:rPr lang="fr-FR" sz="2400" dirty="0" err="1">
                <a:latin typeface="Calibri" pitchFamily="34" charset="0"/>
              </a:rPr>
              <a:t>cste</a:t>
            </a:r>
            <a:r>
              <a:rPr lang="fr-FR" sz="2400" dirty="0">
                <a:latin typeface="Calibri" pitchFamily="34" charset="0"/>
              </a:rPr>
              <a:t> for horizontal gradient pressure</a:t>
            </a:r>
          </a:p>
          <a:p>
            <a:endParaRPr lang="en-US" sz="2400" dirty="0">
              <a:latin typeface="Calibri" pitchFamily="34" charset="0"/>
            </a:endParaRPr>
          </a:p>
        </p:txBody>
      </p:sp>
      <p:sp>
        <p:nvSpPr>
          <p:cNvPr id="5" name="ZoneTexte 10"/>
          <p:cNvSpPr txBox="1">
            <a:spLocks noChangeArrowheads="1"/>
          </p:cNvSpPr>
          <p:nvPr/>
        </p:nvSpPr>
        <p:spPr bwMode="auto">
          <a:xfrm>
            <a:off x="6524625" y="4733925"/>
            <a:ext cx="2679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Calibri" pitchFamily="34" charset="0"/>
              </a:rPr>
              <a:t>Primitive equations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4263" y="2141538"/>
            <a:ext cx="22098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ccolade fermante 6"/>
          <p:cNvSpPr/>
          <p:nvPr/>
        </p:nvSpPr>
        <p:spPr>
          <a:xfrm>
            <a:off x="6237288" y="3005138"/>
            <a:ext cx="431800" cy="3384550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2-Preparing and compiling  the model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40</a:t>
            </a:fld>
            <a:endParaRPr lang="fr-FR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27442"/>
            <a:ext cx="7632848" cy="593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35496" y="1124744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View </a:t>
            </a:r>
          </a:p>
          <a:p>
            <a:r>
              <a:rPr lang="en-US" sz="2400" dirty="0" err="1" smtClean="0">
                <a:solidFill>
                  <a:schemeClr val="accent4"/>
                </a:solidFill>
              </a:rPr>
              <a:t>cppdef.h</a:t>
            </a:r>
            <a:r>
              <a:rPr lang="en-US" sz="2400" dirty="0" smtClean="0">
                <a:solidFill>
                  <a:schemeClr val="accent4"/>
                </a:solidFill>
              </a:rPr>
              <a:t> file</a:t>
            </a:r>
          </a:p>
        </p:txBody>
      </p:sp>
      <p:sp>
        <p:nvSpPr>
          <p:cNvPr id="11" name="Flèche droite à entaille 10"/>
          <p:cNvSpPr/>
          <p:nvPr/>
        </p:nvSpPr>
        <p:spPr>
          <a:xfrm>
            <a:off x="683568" y="2276872"/>
            <a:ext cx="576064" cy="216024"/>
          </a:xfrm>
          <a:prstGeom prst="notchedRightArrow">
            <a:avLst/>
          </a:prstGeom>
          <a:solidFill>
            <a:schemeClr val="accent4"/>
          </a:solidFill>
          <a:ln w="190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1052736"/>
            <a:ext cx="4968552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2) Preparing and compiling the model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1052737"/>
            <a:ext cx="856895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/>
              <a:t>For that use the </a:t>
            </a:r>
            <a:r>
              <a:rPr lang="en-US" sz="2400" dirty="0" err="1" smtClean="0">
                <a:sym typeface="Wingdings" pitchFamily="2" charset="2"/>
              </a:rPr>
              <a:t>the</a:t>
            </a:r>
            <a:r>
              <a:rPr lang="en-US" sz="2400" dirty="0" smtClean="0">
                <a:sym typeface="Wingdings" pitchFamily="2" charset="2"/>
              </a:rPr>
              <a:t>  </a:t>
            </a:r>
            <a:r>
              <a:rPr lang="en-US" sz="2400" dirty="0" err="1" smtClean="0">
                <a:sym typeface="Wingdings" pitchFamily="2" charset="2"/>
              </a:rPr>
              <a:t>jobcomp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tcsh</a:t>
            </a:r>
            <a:r>
              <a:rPr lang="en-US" sz="2400" dirty="0" smtClean="0">
                <a:sym typeface="Wingdings" pitchFamily="2" charset="2"/>
              </a:rPr>
              <a:t> file </a:t>
            </a:r>
          </a:p>
          <a:p>
            <a:pPr marL="457200" indent="-457200"/>
            <a:r>
              <a:rPr lang="en-US" sz="2400" dirty="0" smtClean="0">
                <a:solidFill>
                  <a:schemeClr val="accent2"/>
                </a:solidFill>
                <a:sym typeface="Wingdings" pitchFamily="2" charset="2"/>
              </a:rPr>
              <a:t>./</a:t>
            </a:r>
            <a:r>
              <a:rPr lang="en-US" sz="2400" dirty="0" err="1" smtClean="0">
                <a:solidFill>
                  <a:schemeClr val="accent2"/>
                </a:solidFill>
                <a:sym typeface="Wingdings" pitchFamily="2" charset="2"/>
              </a:rPr>
              <a:t>jobcomp</a:t>
            </a:r>
            <a:endParaRPr lang="en-US" sz="2400" dirty="0" smtClean="0">
              <a:solidFill>
                <a:schemeClr val="accent2"/>
              </a:solidFill>
              <a:sym typeface="Wingdings" pitchFamily="2" charset="2"/>
            </a:endParaRPr>
          </a:p>
          <a:p>
            <a:pPr marL="457200" indent="-457200"/>
            <a:endParaRPr lang="en-US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Set library path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Automatic selection of option accordingly  the platform used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Use of </a:t>
            </a:r>
            <a:r>
              <a:rPr lang="en-US" sz="2000" dirty="0" err="1" smtClean="0"/>
              <a:t>makefile</a:t>
            </a:r>
            <a:endParaRPr lang="en-US" sz="2000" dirty="0" smtClean="0"/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C-preprocessing step :  .F </a:t>
            </a:r>
            <a:r>
              <a:rPr lang="en-US" sz="2000" dirty="0" smtClean="0">
                <a:sym typeface="Wingdings" pitchFamily="2" charset="2"/>
              </a:rPr>
              <a:t> .f using the CPP keys </a:t>
            </a:r>
            <a:r>
              <a:rPr lang="en-US" sz="2000" dirty="0" err="1" smtClean="0">
                <a:sym typeface="Wingdings" pitchFamily="2" charset="2"/>
              </a:rPr>
              <a:t>defintions</a:t>
            </a:r>
            <a:r>
              <a:rPr lang="en-US" sz="2000" dirty="0" smtClean="0">
                <a:sym typeface="Wingdings" pitchFamily="2" charset="2"/>
              </a:rPr>
              <a:t> (in </a:t>
            </a:r>
            <a:r>
              <a:rPr lang="en-US" sz="2000" dirty="0" err="1" smtClean="0">
                <a:sym typeface="Wingdings" pitchFamily="2" charset="2"/>
              </a:rPr>
              <a:t>cppdefs.h</a:t>
            </a:r>
            <a:r>
              <a:rPr lang="en-US" sz="2000" dirty="0" smtClean="0">
                <a:sym typeface="Wingdings" pitchFamily="2" charset="2"/>
              </a:rPr>
              <a:t> file, customization of the code)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Compilation step : .f </a:t>
            </a:r>
            <a:r>
              <a:rPr lang="en-US" sz="2000" dirty="0" smtClean="0">
                <a:sym typeface="Wingdings" pitchFamily="2" charset="2"/>
              </a:rPr>
              <a:t> .o (object) using Fortran compiler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sym typeface="Wingdings" pitchFamily="2" charset="2"/>
              </a:rPr>
              <a:t>Linking step : link all the .o file and the </a:t>
            </a:r>
            <a:r>
              <a:rPr lang="en-US" sz="2000" dirty="0" err="1" smtClean="0">
                <a:sym typeface="Wingdings" pitchFamily="2" charset="2"/>
              </a:rPr>
              <a:t>librairy</a:t>
            </a:r>
            <a:r>
              <a:rPr lang="en-US" sz="2000" dirty="0" smtClean="0">
                <a:sym typeface="Wingdings" pitchFamily="2" charset="2"/>
              </a:rPr>
              <a:t> (</a:t>
            </a:r>
            <a:r>
              <a:rPr lang="en-US" sz="2000" dirty="0" err="1" smtClean="0">
                <a:sym typeface="Wingdings" pitchFamily="2" charset="2"/>
              </a:rPr>
              <a:t>Netcdf</a:t>
            </a:r>
            <a:r>
              <a:rPr lang="en-US" sz="2000" dirty="0" smtClean="0">
                <a:sym typeface="Wingdings" pitchFamily="2" charset="2"/>
              </a:rPr>
              <a:t>, MPI, AGRIF)  --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sym typeface="Wingdings" pitchFamily="2" charset="2"/>
              </a:rPr>
              <a:t>--&gt; produce the executable </a:t>
            </a:r>
            <a:r>
              <a:rPr lang="en-US" sz="2000" dirty="0" err="1" smtClean="0">
                <a:solidFill>
                  <a:srgbClr val="FF0000"/>
                </a:solidFill>
                <a:sym typeface="Wingdings" pitchFamily="2" charset="2"/>
              </a:rPr>
              <a:t>roms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marL="457200" indent="-457200"/>
            <a:endParaRPr lang="en-US" sz="2000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3) Running the model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7504" y="1033572"/>
            <a:ext cx="381642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namelist</a:t>
            </a:r>
            <a:r>
              <a:rPr lang="en-US" sz="2800" dirty="0" smtClean="0"/>
              <a:t> </a:t>
            </a:r>
            <a:r>
              <a:rPr lang="en-US" sz="2800" dirty="0" err="1" smtClean="0"/>
              <a:t>roms.in</a:t>
            </a:r>
            <a:endParaRPr lang="en-US" sz="2800" dirty="0" smtClean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83745"/>
            <a:ext cx="4320480" cy="522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424" y="1052736"/>
            <a:ext cx="3938032" cy="5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3) Running the model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1033572"/>
            <a:ext cx="381642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Launching the simulation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b="5548"/>
          <a:stretch>
            <a:fillRect/>
          </a:stretch>
        </p:blipFill>
        <p:spPr bwMode="auto">
          <a:xfrm>
            <a:off x="107504" y="1916832"/>
            <a:ext cx="8940486" cy="490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79512" y="155679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./</a:t>
            </a:r>
            <a:r>
              <a:rPr lang="en-US" sz="2000" b="1" dirty="0" err="1" smtClean="0"/>
              <a:t>roms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roms.in</a:t>
            </a:r>
            <a:r>
              <a:rPr lang="en-US" sz="2000" b="1" dirty="0" smtClean="0"/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Vizualization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1196752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/CMS2011-TP/TP_ROMS/</a:t>
            </a:r>
            <a:r>
              <a:rPr lang="en-US" sz="2000" dirty="0" err="1" smtClean="0"/>
              <a:t>Roms_tools</a:t>
            </a:r>
            <a:r>
              <a:rPr lang="en-US" sz="2000" dirty="0" smtClean="0"/>
              <a:t>/Run</a:t>
            </a:r>
          </a:p>
          <a:p>
            <a:r>
              <a:rPr lang="en-US" sz="2000" dirty="0" smtClean="0"/>
              <a:t>$</a:t>
            </a:r>
            <a:r>
              <a:rPr lang="en-US" sz="2000" dirty="0" err="1" smtClean="0"/>
              <a:t>matlab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&gt;&gt; </a:t>
            </a:r>
            <a:r>
              <a:rPr lang="en-US" sz="2000" dirty="0" err="1" smtClean="0"/>
              <a:t>roms_gui</a:t>
            </a:r>
            <a:endParaRPr lang="en-US" sz="2000" dirty="0" smtClean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5643910" cy="489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Embedding : Introduction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45</a:t>
            </a:fld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864" y="1077815"/>
            <a:ext cx="7851600" cy="559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Embedding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46</a:t>
            </a:fld>
            <a:endParaRPr lang="fr-FR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335094" cy="582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ROMSTOOLS processing tools …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1340768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/>
              <a:t>Process the tides </a:t>
            </a:r>
            <a:r>
              <a:rPr lang="en-US" sz="2000" dirty="0" err="1" smtClean="0"/>
              <a:t>forcings</a:t>
            </a:r>
            <a:r>
              <a:rPr lang="en-US" sz="2000" dirty="0" smtClean="0"/>
              <a:t> : </a:t>
            </a:r>
            <a:r>
              <a:rPr lang="en-US" sz="2000" dirty="0" err="1" smtClean="0">
                <a:solidFill>
                  <a:srgbClr val="00B050"/>
                </a:solidFill>
              </a:rPr>
              <a:t>make_tides.m</a:t>
            </a:r>
            <a:endParaRPr lang="en-US" sz="20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 Process the biological forcing : </a:t>
            </a:r>
            <a:r>
              <a:rPr lang="en-US" sz="2000" dirty="0" err="1" smtClean="0">
                <a:solidFill>
                  <a:srgbClr val="00B050"/>
                </a:solidFill>
              </a:rPr>
              <a:t>make_biol.m</a:t>
            </a:r>
            <a:r>
              <a:rPr lang="en-US" sz="2000" dirty="0" smtClean="0">
                <a:solidFill>
                  <a:srgbClr val="00B050"/>
                </a:solidFill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</a:rPr>
              <a:t>make_bgc.m</a:t>
            </a:r>
            <a:r>
              <a:rPr lang="en-US" sz="2000" dirty="0" smtClean="0">
                <a:solidFill>
                  <a:srgbClr val="00B050"/>
                </a:solidFill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</a:rPr>
              <a:t>make_pisces.m</a:t>
            </a:r>
            <a:endParaRPr lang="en-US" sz="2000" dirty="0" smtClean="0">
              <a:solidFill>
                <a:srgbClr val="00B050"/>
              </a:solidFill>
            </a:endParaRPr>
          </a:p>
          <a:p>
            <a:endParaRPr lang="en-US" sz="2000" dirty="0" smtClean="0"/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Process interanual forcing (</a:t>
            </a:r>
            <a:r>
              <a:rPr lang="en-US" sz="2000" dirty="0" err="1" smtClean="0"/>
              <a:t>atmopsheric</a:t>
            </a:r>
            <a:r>
              <a:rPr lang="en-US" sz="2000" dirty="0" smtClean="0"/>
              <a:t> and oceanic) using </a:t>
            </a:r>
            <a:r>
              <a:rPr lang="en-US" sz="2000" dirty="0" err="1" smtClean="0"/>
              <a:t>Opendap</a:t>
            </a:r>
            <a:r>
              <a:rPr lang="en-US" sz="2000" dirty="0" smtClean="0"/>
              <a:t> connection : </a:t>
            </a:r>
            <a:r>
              <a:rPr lang="en-US" sz="2000" dirty="0" err="1" smtClean="0">
                <a:solidFill>
                  <a:srgbClr val="00B050"/>
                </a:solidFill>
              </a:rPr>
              <a:t>make_ncep.m</a:t>
            </a:r>
            <a:r>
              <a:rPr lang="en-US" sz="2000" dirty="0" smtClean="0">
                <a:solidFill>
                  <a:srgbClr val="00B050"/>
                </a:solidFill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</a:rPr>
              <a:t>make_OGCM.m</a:t>
            </a:r>
            <a:endParaRPr lang="en-US" sz="20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Diagnostics tools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Script to run long simulation (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roms_YxxMxx.nc) :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 Climatological runs : </a:t>
            </a:r>
            <a:r>
              <a:rPr lang="en-US" sz="2000" dirty="0" smtClean="0">
                <a:solidFill>
                  <a:srgbClr val="00B050"/>
                </a:solidFill>
              </a:rPr>
              <a:t>run_roms.csh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 Interannual run : </a:t>
            </a:r>
            <a:r>
              <a:rPr lang="en-US" sz="2000" dirty="0" smtClean="0">
                <a:solidFill>
                  <a:srgbClr val="00B050"/>
                </a:solidFill>
              </a:rPr>
              <a:t>run_roms_inter.csh</a:t>
            </a:r>
          </a:p>
          <a:p>
            <a:endParaRPr lang="en-US" sz="20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 Forecast system using Mercator and NCEP data: </a:t>
            </a:r>
            <a:r>
              <a:rPr lang="en-US" sz="2000" dirty="0" err="1" smtClean="0">
                <a:solidFill>
                  <a:srgbClr val="00B050"/>
                </a:solidFill>
              </a:rPr>
              <a:t>make_forecast.m</a:t>
            </a:r>
            <a:endParaRPr lang="en-US" sz="20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 …</a:t>
            </a:r>
          </a:p>
          <a:p>
            <a:endParaRPr lang="en-US" sz="2000" dirty="0" smtClean="0">
              <a:solidFill>
                <a:srgbClr val="00B05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Application module: Overview</a:t>
            </a:r>
            <a:endParaRPr lang="en-US" dirty="0"/>
          </a:p>
        </p:txBody>
      </p:sp>
      <p:pic>
        <p:nvPicPr>
          <p:cNvPr id="53251" name="Picture 2" descr="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96975"/>
            <a:ext cx="7483475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D153D-5D4B-4F91-A4CC-63AC5E82AC7D}" type="slidenum">
              <a:rPr lang="fr-FR"/>
              <a:pPr>
                <a:defRPr/>
              </a:pPr>
              <a:t>48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Applications module : BGC</a:t>
            </a:r>
            <a:endParaRPr lang="en-US" dirty="0"/>
          </a:p>
        </p:txBody>
      </p:sp>
      <p:sp>
        <p:nvSpPr>
          <p:cNvPr id="54275" name="ZoneTexte 2"/>
          <p:cNvSpPr txBox="1">
            <a:spLocks noChangeArrowheads="1"/>
          </p:cNvSpPr>
          <p:nvPr/>
        </p:nvSpPr>
        <p:spPr bwMode="auto">
          <a:xfrm>
            <a:off x="179388" y="1317625"/>
            <a:ext cx="550862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Different type of BGC model</a:t>
            </a:r>
          </a:p>
          <a:p>
            <a:pPr lvl="1">
              <a:buFont typeface="Arial" pitchFamily="34" charset="0"/>
              <a:buChar char="•"/>
            </a:pPr>
            <a:r>
              <a:rPr lang="en-US" sz="2000"/>
              <a:t> NPZD type model 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/>
              <a:t> NPZD (4 boxes)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/>
              <a:t> N2PZD2 (6 boxes)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/>
              <a:t> PISCES  (24 boxes)</a:t>
            </a:r>
          </a:p>
          <a:p>
            <a:pPr lvl="2">
              <a:buFont typeface="Wingdings" pitchFamily="2" charset="2"/>
              <a:buChar char="ü"/>
            </a:pPr>
            <a:endParaRPr lang="en-US" sz="2000"/>
          </a:p>
          <a:p>
            <a:r>
              <a:rPr lang="en-US" sz="2000"/>
              <a:t>The BGC variables advected and diffused as tracer in the ROMS kernel. </a:t>
            </a:r>
          </a:p>
          <a:p>
            <a:r>
              <a:rPr lang="en-US" sz="2000"/>
              <a:t>Treated specifically in bio.F module, after the physical stepping.</a:t>
            </a:r>
          </a:p>
          <a:p>
            <a:endParaRPr lang="en-US" sz="2000"/>
          </a:p>
          <a:p>
            <a:r>
              <a:rPr lang="en-US" sz="2000" b="1"/>
              <a:t>CPPKEYS : </a:t>
            </a:r>
            <a:r>
              <a:rPr lang="en-US" sz="2000" b="1">
                <a:solidFill>
                  <a:schemeClr val="accent2"/>
                </a:solidFill>
              </a:rPr>
              <a:t>BIOLOGY </a:t>
            </a:r>
          </a:p>
          <a:p>
            <a:endParaRPr lang="en-US" sz="2000" b="1">
              <a:solidFill>
                <a:schemeClr val="accent2"/>
              </a:solidFill>
            </a:endParaRPr>
          </a:p>
          <a:p>
            <a:r>
              <a:rPr lang="fr-FR"/>
              <a:t># ifdef BIOLOGY</a:t>
            </a:r>
          </a:p>
          <a:p>
            <a:r>
              <a:rPr lang="fr-FR"/>
              <a:t>#  undef  PISCES</a:t>
            </a:r>
          </a:p>
          <a:p>
            <a:r>
              <a:rPr lang="fr-FR"/>
              <a:t>#  define BIO_NChlPZD</a:t>
            </a:r>
          </a:p>
          <a:p>
            <a:r>
              <a:rPr lang="fr-FR"/>
              <a:t>#  undef  BIO_N2P2Z2D2</a:t>
            </a:r>
          </a:p>
          <a:p>
            <a:r>
              <a:rPr lang="fr-FR"/>
              <a:t>#  undef  BIO_N2ChlPZD2  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rot="5400000">
            <a:off x="3384550" y="2455863"/>
            <a:ext cx="792163" cy="1587"/>
          </a:xfrm>
          <a:prstGeom prst="straightConnector1">
            <a:avLst/>
          </a:prstGeom>
          <a:ln w="3810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924300" y="2205038"/>
            <a:ext cx="16367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schemeClr val="accent4"/>
                </a:solidFill>
              </a:rPr>
              <a:t>Complexity</a:t>
            </a:r>
            <a:r>
              <a:rPr lang="en-US" sz="2000" dirty="0"/>
              <a:t> </a:t>
            </a:r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2" cstate="print"/>
          <a:srcRect l="2736" t="6850" r="59222" b="17206"/>
          <a:stretch>
            <a:fillRect/>
          </a:stretch>
        </p:blipFill>
        <p:spPr bwMode="auto">
          <a:xfrm>
            <a:off x="6011863" y="1152525"/>
            <a:ext cx="2592387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3"/>
          <p:cNvPicPr>
            <a:picLocks noChangeAspect="1" noChangeArrowheads="1"/>
          </p:cNvPicPr>
          <p:nvPr/>
        </p:nvPicPr>
        <p:blipFill>
          <a:blip r:embed="rId2" cstate="print"/>
          <a:srcRect l="50783" t="6905" r="6129" b="15480"/>
          <a:stretch>
            <a:fillRect/>
          </a:stretch>
        </p:blipFill>
        <p:spPr bwMode="auto">
          <a:xfrm>
            <a:off x="5580063" y="3860800"/>
            <a:ext cx="33131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76CB3-580C-49AF-8F49-664C7EB673C0}" type="slidenum">
              <a:rPr lang="fr-FR"/>
              <a:pPr>
                <a:defRPr/>
              </a:pPr>
              <a:t>49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Primitive equations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5" name="Imag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395" y="1543150"/>
            <a:ext cx="8208963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3"/>
          <p:cNvSpPr txBox="1">
            <a:spLocks noChangeArrowheads="1"/>
          </p:cNvSpPr>
          <p:nvPr/>
        </p:nvSpPr>
        <p:spPr bwMode="auto">
          <a:xfrm>
            <a:off x="7272908" y="836712"/>
            <a:ext cx="18367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7030A0"/>
                </a:solidFill>
                <a:latin typeface="Calibri" pitchFamily="34" charset="0"/>
              </a:rPr>
              <a:t>Momentum</a:t>
            </a:r>
          </a:p>
          <a:p>
            <a:r>
              <a:rPr lang="en-US" sz="2400" i="1">
                <a:solidFill>
                  <a:srgbClr val="7030A0"/>
                </a:solidFill>
                <a:latin typeface="Calibri" pitchFamily="34" charset="0"/>
              </a:rPr>
              <a:t>conservation</a:t>
            </a:r>
          </a:p>
        </p:txBody>
      </p:sp>
      <p:sp>
        <p:nvSpPr>
          <p:cNvPr id="17" name="ZoneTexte 4"/>
          <p:cNvSpPr txBox="1">
            <a:spLocks noChangeArrowheads="1"/>
          </p:cNvSpPr>
          <p:nvPr/>
        </p:nvSpPr>
        <p:spPr bwMode="auto">
          <a:xfrm>
            <a:off x="7452295" y="3972025"/>
            <a:ext cx="1512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7030A0"/>
                </a:solidFill>
                <a:latin typeface="Calibri" pitchFamily="34" charset="0"/>
              </a:rPr>
              <a:t>Continuity</a:t>
            </a:r>
          </a:p>
        </p:txBody>
      </p:sp>
      <p:sp>
        <p:nvSpPr>
          <p:cNvPr id="18" name="ZoneTexte 5"/>
          <p:cNvSpPr txBox="1">
            <a:spLocks noChangeArrowheads="1"/>
          </p:cNvSpPr>
          <p:nvPr/>
        </p:nvSpPr>
        <p:spPr bwMode="auto">
          <a:xfrm>
            <a:off x="7309420" y="4908650"/>
            <a:ext cx="1943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7030A0"/>
                </a:solidFill>
                <a:latin typeface="Calibri" pitchFamily="34" charset="0"/>
              </a:rPr>
              <a:t>Tracer conservation</a:t>
            </a:r>
          </a:p>
        </p:txBody>
      </p:sp>
      <p:sp>
        <p:nvSpPr>
          <p:cNvPr id="19" name="ZoneTexte 6"/>
          <p:cNvSpPr txBox="1">
            <a:spLocks noChangeArrowheads="1"/>
          </p:cNvSpPr>
          <p:nvPr/>
        </p:nvSpPr>
        <p:spPr bwMode="auto">
          <a:xfrm>
            <a:off x="4859908" y="5843687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20" name="ZoneTexte 7"/>
          <p:cNvSpPr txBox="1">
            <a:spLocks noChangeArrowheads="1"/>
          </p:cNvSpPr>
          <p:nvPr/>
        </p:nvSpPr>
        <p:spPr bwMode="auto">
          <a:xfrm>
            <a:off x="6517258" y="6204050"/>
            <a:ext cx="2376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7030A0"/>
                </a:solidFill>
                <a:latin typeface="Calibri" pitchFamily="34" charset="0"/>
              </a:rPr>
              <a:t>Equation of state</a:t>
            </a:r>
          </a:p>
        </p:txBody>
      </p:sp>
      <p:sp>
        <p:nvSpPr>
          <p:cNvPr id="21" name="ZoneTexte 9"/>
          <p:cNvSpPr txBox="1">
            <a:spLocks noChangeArrowheads="1"/>
          </p:cNvSpPr>
          <p:nvPr/>
        </p:nvSpPr>
        <p:spPr bwMode="auto">
          <a:xfrm>
            <a:off x="7366570" y="3294162"/>
            <a:ext cx="1670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7030A0"/>
                </a:solidFill>
                <a:latin typeface="Calibri" pitchFamily="34" charset="0"/>
              </a:rPr>
              <a:t>Hydrostatic</a:t>
            </a:r>
            <a:r>
              <a:rPr lang="en-US" sz="2400">
                <a:solidFill>
                  <a:srgbClr val="7030A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2" name="Accolade fermante 21"/>
          <p:cNvSpPr/>
          <p:nvPr/>
        </p:nvSpPr>
        <p:spPr>
          <a:xfrm>
            <a:off x="7093520" y="4835625"/>
            <a:ext cx="142875" cy="108108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Accolade fermante 22"/>
          <p:cNvSpPr/>
          <p:nvPr/>
        </p:nvSpPr>
        <p:spPr>
          <a:xfrm>
            <a:off x="8676258" y="1811437"/>
            <a:ext cx="144462" cy="10795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4" name="Connecteur droit avec flèche 23"/>
          <p:cNvCxnSpPr/>
          <p:nvPr/>
        </p:nvCxnSpPr>
        <p:spPr>
          <a:xfrm rot="5400000">
            <a:off x="8496871" y="2062262"/>
            <a:ext cx="7921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Application modules</a:t>
            </a:r>
            <a:endParaRPr lang="en-US" dirty="0"/>
          </a:p>
        </p:txBody>
      </p:sp>
      <p:sp>
        <p:nvSpPr>
          <p:cNvPr id="55299" name="ZoneTexte 2"/>
          <p:cNvSpPr txBox="1">
            <a:spLocks noChangeArrowheads="1"/>
          </p:cNvSpPr>
          <p:nvPr/>
        </p:nvSpPr>
        <p:spPr bwMode="auto">
          <a:xfrm>
            <a:off x="179388" y="1196975"/>
            <a:ext cx="777716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Sediments </a:t>
            </a:r>
            <a:r>
              <a:rPr lang="en-US"/>
              <a:t>( </a:t>
            </a:r>
            <a:r>
              <a:rPr lang="en-US" i="1"/>
              <a:t>#defined SEDIM</a:t>
            </a:r>
            <a:r>
              <a:rPr lang="en-US"/>
              <a:t>ENT)</a:t>
            </a:r>
          </a:p>
          <a:p>
            <a:pPr lvl="1"/>
            <a:r>
              <a:rPr lang="en-US" sz="2000"/>
              <a:t>Compute sediment variables as :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 silt &amp; sand concentration (mg/l)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 porosity of sediment bed layer (m)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 thickness of sediment bed layer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 volume fraction of sand in sediment bed layer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 volume fraction of silt in sediment bed layer</a:t>
            </a:r>
          </a:p>
          <a:p>
            <a:pPr lvl="2"/>
            <a:endParaRPr lang="en-US" sz="2000"/>
          </a:p>
          <a:p>
            <a:r>
              <a:rPr lang="en-US" sz="2000" b="1">
                <a:solidFill>
                  <a:schemeClr val="accent2"/>
                </a:solidFill>
              </a:rPr>
              <a:t>Bottom Boundary Layer </a:t>
            </a:r>
            <a:r>
              <a:rPr lang="en-US"/>
              <a:t>( </a:t>
            </a:r>
            <a:r>
              <a:rPr lang="en-US" i="1"/>
              <a:t>#defined BBL</a:t>
            </a:r>
            <a:r>
              <a:rPr lang="en-US"/>
              <a:t>)</a:t>
            </a:r>
            <a:endParaRPr lang="en-US" b="1">
              <a:solidFill>
                <a:schemeClr val="accent2"/>
              </a:solidFill>
            </a:endParaRPr>
          </a:p>
          <a:p>
            <a:pPr lvl="1"/>
            <a:r>
              <a:rPr lang="en-US" sz="2000"/>
              <a:t>Compute bottom stresses for combined wave and current </a:t>
            </a:r>
            <a:r>
              <a:rPr lang="en-US" sz="2000" i="1"/>
              <a:t>(using Soulsby, 1997) :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/>
              <a:t> </a:t>
            </a:r>
            <a:r>
              <a:rPr lang="en-US"/>
              <a:t>Bed Wave excursion amplitude (m)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 Bed ripple height and length (m)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 Physical hydraulic bottom roughness (m)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 Apparent hydraulic bottom roughness (m)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 Wave induced kinematic bottom stress (N/m</a:t>
            </a:r>
            <a:r>
              <a:rPr lang="en-US" baseline="30000"/>
              <a:t>2</a:t>
            </a:r>
            <a:r>
              <a:rPr lang="en-US"/>
              <a:t>)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323850" y="1700213"/>
            <a:ext cx="287338" cy="144462"/>
          </a:xfrm>
          <a:prstGeom prst="rightArrow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lèche droite 4"/>
          <p:cNvSpPr/>
          <p:nvPr/>
        </p:nvSpPr>
        <p:spPr>
          <a:xfrm>
            <a:off x="323850" y="4149725"/>
            <a:ext cx="287338" cy="142875"/>
          </a:xfrm>
          <a:prstGeom prst="rightArrow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EBFB3-CA05-47ED-A88A-AD3EBC3B3AA5}" type="slidenum">
              <a:rPr lang="fr-FR"/>
              <a:pPr>
                <a:defRPr/>
              </a:pPr>
              <a:t>50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850" y="1196975"/>
            <a:ext cx="7848600" cy="2370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accent2"/>
                </a:solidFill>
              </a:rPr>
              <a:t>Lagrangian</a:t>
            </a:r>
            <a:r>
              <a:rPr lang="en-US" sz="2000" b="1" dirty="0">
                <a:solidFill>
                  <a:schemeClr val="accent2"/>
                </a:solidFill>
              </a:rPr>
              <a:t> floats </a:t>
            </a:r>
            <a:r>
              <a:rPr lang="en-US" dirty="0"/>
              <a:t>( </a:t>
            </a:r>
            <a:r>
              <a:rPr lang="en-US" i="1" dirty="0"/>
              <a:t>#defined FLOATS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sz="2000" dirty="0"/>
              <a:t>Tracking of </a:t>
            </a:r>
            <a:r>
              <a:rPr lang="en-US" sz="2000" dirty="0" err="1"/>
              <a:t>lagrangian</a:t>
            </a:r>
            <a:r>
              <a:rPr lang="en-US" sz="2000" dirty="0"/>
              <a:t> </a:t>
            </a:r>
            <a:r>
              <a:rPr lang="en-US" sz="2000" dirty="0" err="1"/>
              <a:t>particules</a:t>
            </a:r>
            <a:r>
              <a:rPr lang="en-US" sz="2000" dirty="0"/>
              <a:t> after injected in the domain : 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dirty="0"/>
              <a:t> position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dirty="0"/>
              <a:t> depth 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dirty="0"/>
              <a:t> temperature, salinity, density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dirty="0"/>
              <a:t> neutral or not density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US" dirty="0"/>
              <a:t> …</a:t>
            </a:r>
          </a:p>
          <a:p>
            <a:pPr lvl="1">
              <a:defRPr/>
            </a:pP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Initialisation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cane be done using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initfloats.m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Roms_tools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Roms_Agrif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Application modules</a:t>
            </a:r>
            <a:endParaRPr lang="en-US" dirty="0"/>
          </a:p>
        </p:txBody>
      </p:sp>
      <p:sp>
        <p:nvSpPr>
          <p:cNvPr id="4" name="Flèche droite 3"/>
          <p:cNvSpPr/>
          <p:nvPr/>
        </p:nvSpPr>
        <p:spPr>
          <a:xfrm>
            <a:off x="468313" y="1628775"/>
            <a:ext cx="287337" cy="144463"/>
          </a:xfrm>
          <a:prstGeom prst="rightArrow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2" cstate="print"/>
          <a:srcRect t="17081" b="7674"/>
          <a:stretch>
            <a:fillRect/>
          </a:stretch>
        </p:blipFill>
        <p:spPr bwMode="auto">
          <a:xfrm>
            <a:off x="2411413" y="3644900"/>
            <a:ext cx="42846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30C6D-6F8D-4D92-A099-AC161787C088}" type="slidenum">
              <a:rPr lang="fr-FR"/>
              <a:pPr>
                <a:defRPr/>
              </a:pPr>
              <a:t>51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Offline tools</a:t>
            </a:r>
            <a:endParaRPr lang="en-US" dirty="0"/>
          </a:p>
        </p:txBody>
      </p:sp>
      <p:sp>
        <p:nvSpPr>
          <p:cNvPr id="57347" name="ZoneTexte 2"/>
          <p:cNvSpPr txBox="1">
            <a:spLocks noChangeArrowheads="1"/>
          </p:cNvSpPr>
          <p:nvPr/>
        </p:nvSpPr>
        <p:spPr bwMode="auto">
          <a:xfrm>
            <a:off x="323850" y="1412875"/>
            <a:ext cx="49688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/>
              <a:t>“</a:t>
            </a:r>
            <a:r>
              <a:rPr lang="en-US" sz="2000" b="1">
                <a:solidFill>
                  <a:schemeClr val="accent2"/>
                </a:solidFill>
              </a:rPr>
              <a:t>Offline” nesting Roms2Roms </a:t>
            </a:r>
            <a:r>
              <a:rPr lang="en-US" sz="2000">
                <a:solidFill>
                  <a:schemeClr val="accent2"/>
                </a:solidFill>
              </a:rPr>
              <a:t>(</a:t>
            </a:r>
            <a:r>
              <a:rPr lang="en-US" sz="2000" i="1">
                <a:solidFill>
                  <a:schemeClr val="accent2"/>
                </a:solidFill>
              </a:rPr>
              <a:t>Evan et al, 2010, Ocean Modeling</a:t>
            </a:r>
            <a:r>
              <a:rPr lang="en-US" sz="2000">
                <a:solidFill>
                  <a:schemeClr val="accent2"/>
                </a:solidFill>
              </a:rPr>
              <a:t>):</a:t>
            </a:r>
          </a:p>
          <a:p>
            <a:pPr>
              <a:buFont typeface="Wingdings" pitchFamily="2" charset="2"/>
              <a:buChar char="ü"/>
            </a:pPr>
            <a:endParaRPr lang="en-US" sz="2000">
              <a:solidFill>
                <a:schemeClr val="accent2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/>
              <a:t> Processing of roms OBC using the output of a larger roms simulation.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/>
              <a:t> Enable offline oceanic downscalling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grpSp>
        <p:nvGrpSpPr>
          <p:cNvPr id="3" name="Groupe 20"/>
          <p:cNvGrpSpPr>
            <a:grpSpLocks/>
          </p:cNvGrpSpPr>
          <p:nvPr/>
        </p:nvGrpSpPr>
        <p:grpSpPr bwMode="auto">
          <a:xfrm>
            <a:off x="4932363" y="1125538"/>
            <a:ext cx="4211637" cy="5256212"/>
            <a:chOff x="4572000" y="1773238"/>
            <a:chExt cx="4572000" cy="4949825"/>
          </a:xfrm>
        </p:grpSpPr>
        <p:pic>
          <p:nvPicPr>
            <p:cNvPr id="57350" name="Picture 9" descr="ExampleR2R_RotatedGrid"/>
            <p:cNvPicPr>
              <a:picLocks noChangeAspect="1" noChangeArrowheads="1"/>
            </p:cNvPicPr>
            <p:nvPr/>
          </p:nvPicPr>
          <p:blipFill>
            <a:blip r:embed="rId2" cstate="print"/>
            <a:srcRect l="51312" t="3348" r="8821" b="51042"/>
            <a:stretch>
              <a:fillRect/>
            </a:stretch>
          </p:blipFill>
          <p:spPr bwMode="auto">
            <a:xfrm>
              <a:off x="6877050" y="4722813"/>
              <a:ext cx="2266950" cy="194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1" name="Picture 7" descr="SSTmrc23"/>
            <p:cNvPicPr>
              <a:picLocks noChangeAspect="1" noChangeArrowheads="1"/>
            </p:cNvPicPr>
            <p:nvPr/>
          </p:nvPicPr>
          <p:blipFill>
            <a:blip r:embed="rId3" cstate="print"/>
            <a:srcRect l="24042" r="22777"/>
            <a:stretch>
              <a:fillRect/>
            </a:stretch>
          </p:blipFill>
          <p:spPr bwMode="auto">
            <a:xfrm>
              <a:off x="4953000" y="1773238"/>
              <a:ext cx="1798638" cy="254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2" name="Picture 8" descr="Zoo50mrc23"/>
            <p:cNvPicPr>
              <a:picLocks noChangeAspect="1" noChangeArrowheads="1"/>
            </p:cNvPicPr>
            <p:nvPr/>
          </p:nvPicPr>
          <p:blipFill>
            <a:blip r:embed="rId4" cstate="print"/>
            <a:srcRect l="24675" r="23409"/>
            <a:stretch>
              <a:fillRect/>
            </a:stretch>
          </p:blipFill>
          <p:spPr bwMode="auto">
            <a:xfrm>
              <a:off x="7392988" y="1773238"/>
              <a:ext cx="1751012" cy="2538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3" name="Picture 10" descr="ExampleR2R_RotatedGrid"/>
            <p:cNvPicPr>
              <a:picLocks noChangeAspect="1" noChangeArrowheads="1"/>
            </p:cNvPicPr>
            <p:nvPr/>
          </p:nvPicPr>
          <p:blipFill>
            <a:blip r:embed="rId2" cstate="print"/>
            <a:srcRect l="6979" t="3348" r="56310" b="51042"/>
            <a:stretch>
              <a:fillRect/>
            </a:stretch>
          </p:blipFill>
          <p:spPr bwMode="auto">
            <a:xfrm>
              <a:off x="4572000" y="4652963"/>
              <a:ext cx="2211388" cy="207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4" name="Rectangle 11"/>
            <p:cNvSpPr>
              <a:spLocks noChangeArrowheads="1"/>
            </p:cNvSpPr>
            <p:nvPr/>
          </p:nvSpPr>
          <p:spPr bwMode="auto">
            <a:xfrm rot="-1463336">
              <a:off x="5868988" y="2462213"/>
              <a:ext cx="379412" cy="919162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en-US" sz="2800"/>
            </a:p>
          </p:txBody>
        </p:sp>
        <p:sp>
          <p:nvSpPr>
            <p:cNvPr id="57355" name="Rectangle 12"/>
            <p:cNvSpPr>
              <a:spLocks noChangeArrowheads="1"/>
            </p:cNvSpPr>
            <p:nvPr/>
          </p:nvSpPr>
          <p:spPr bwMode="auto">
            <a:xfrm rot="-1463336">
              <a:off x="8310563" y="2462213"/>
              <a:ext cx="379412" cy="919162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en-US" sz="2800"/>
            </a:p>
          </p:txBody>
        </p:sp>
        <p:sp>
          <p:nvSpPr>
            <p:cNvPr id="57356" name="Line 13"/>
            <p:cNvSpPr>
              <a:spLocks noChangeShapeType="1"/>
            </p:cNvSpPr>
            <p:nvPr/>
          </p:nvSpPr>
          <p:spPr bwMode="auto">
            <a:xfrm flipH="1">
              <a:off x="5003800" y="2540000"/>
              <a:ext cx="711200" cy="2689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7" name="Line 14"/>
            <p:cNvSpPr>
              <a:spLocks noChangeShapeType="1"/>
            </p:cNvSpPr>
            <p:nvPr/>
          </p:nvSpPr>
          <p:spPr bwMode="auto">
            <a:xfrm flipH="1">
              <a:off x="5435600" y="2462213"/>
              <a:ext cx="585788" cy="24796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8" name="Line 15"/>
            <p:cNvSpPr>
              <a:spLocks noChangeShapeType="1"/>
            </p:cNvSpPr>
            <p:nvPr/>
          </p:nvSpPr>
          <p:spPr bwMode="auto">
            <a:xfrm flipH="1">
              <a:off x="5508625" y="3381375"/>
              <a:ext cx="590550" cy="292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9" name="Line 16"/>
            <p:cNvSpPr>
              <a:spLocks noChangeShapeType="1"/>
            </p:cNvSpPr>
            <p:nvPr/>
          </p:nvSpPr>
          <p:spPr bwMode="auto">
            <a:xfrm flipH="1">
              <a:off x="6011863" y="3228975"/>
              <a:ext cx="390525" cy="2863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0" name="Line 17"/>
            <p:cNvSpPr>
              <a:spLocks noChangeShapeType="1"/>
            </p:cNvSpPr>
            <p:nvPr/>
          </p:nvSpPr>
          <p:spPr bwMode="auto">
            <a:xfrm flipH="1">
              <a:off x="7308850" y="2616200"/>
              <a:ext cx="846138" cy="2613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1" name="Line 18"/>
            <p:cNvSpPr>
              <a:spLocks noChangeShapeType="1"/>
            </p:cNvSpPr>
            <p:nvPr/>
          </p:nvSpPr>
          <p:spPr bwMode="auto">
            <a:xfrm flipH="1">
              <a:off x="7740650" y="2420938"/>
              <a:ext cx="719138" cy="25923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2" name="Line 19"/>
            <p:cNvSpPr>
              <a:spLocks noChangeShapeType="1"/>
            </p:cNvSpPr>
            <p:nvPr/>
          </p:nvSpPr>
          <p:spPr bwMode="auto">
            <a:xfrm flipH="1">
              <a:off x="7812088" y="3457575"/>
              <a:ext cx="727075" cy="2708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3" name="Line 20"/>
            <p:cNvSpPr>
              <a:spLocks noChangeShapeType="1"/>
            </p:cNvSpPr>
            <p:nvPr/>
          </p:nvSpPr>
          <p:spPr bwMode="auto">
            <a:xfrm flipH="1">
              <a:off x="8243888" y="3284538"/>
              <a:ext cx="649287" cy="2736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4" name="Text Box 22"/>
            <p:cNvSpPr txBox="1">
              <a:spLocks noChangeArrowheads="1"/>
            </p:cNvSpPr>
            <p:nvPr/>
          </p:nvSpPr>
          <p:spPr bwMode="auto">
            <a:xfrm>
              <a:off x="6588125" y="1916113"/>
              <a:ext cx="935038" cy="406400"/>
            </a:xfrm>
            <a:prstGeom prst="rect">
              <a:avLst/>
            </a:prstGeom>
            <a:solidFill>
              <a:schemeClr val="accent2">
                <a:alpha val="12941"/>
              </a:schemeClr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chemeClr val="tx2"/>
                  </a:solidFill>
                </a:rPr>
                <a:t>1/6°</a:t>
              </a:r>
            </a:p>
          </p:txBody>
        </p:sp>
        <p:sp>
          <p:nvSpPr>
            <p:cNvPr id="57365" name="Text Box 24"/>
            <p:cNvSpPr txBox="1">
              <a:spLocks noChangeArrowheads="1"/>
            </p:cNvSpPr>
            <p:nvPr/>
          </p:nvSpPr>
          <p:spPr bwMode="auto">
            <a:xfrm>
              <a:off x="6373813" y="4365625"/>
              <a:ext cx="935037" cy="406400"/>
            </a:xfrm>
            <a:prstGeom prst="rect">
              <a:avLst/>
            </a:prstGeom>
            <a:solidFill>
              <a:schemeClr val="accent2">
                <a:alpha val="12941"/>
              </a:schemeClr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chemeClr val="tx2"/>
                  </a:solidFill>
                </a:rPr>
                <a:t>1/12°</a:t>
              </a:r>
            </a:p>
          </p:txBody>
        </p:sp>
        <p:sp>
          <p:nvSpPr>
            <p:cNvPr id="57366" name="Line 25"/>
            <p:cNvSpPr>
              <a:spLocks noChangeShapeType="1"/>
            </p:cNvSpPr>
            <p:nvPr/>
          </p:nvSpPr>
          <p:spPr bwMode="auto">
            <a:xfrm flipH="1">
              <a:off x="6877050" y="2420938"/>
              <a:ext cx="215900" cy="1800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0CFD2-8C52-4E94-A73E-E97CF980C953}" type="slidenum">
              <a:rPr lang="fr-FR"/>
              <a:pPr>
                <a:defRPr/>
              </a:pPr>
              <a:t>52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Offline tools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7950" y="1125538"/>
            <a:ext cx="5327650" cy="5784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chemeClr val="accent2"/>
                </a:solidFill>
              </a:rPr>
              <a:t>Offline </a:t>
            </a:r>
            <a:r>
              <a:rPr lang="en-US" sz="2000" b="1" dirty="0" err="1">
                <a:solidFill>
                  <a:schemeClr val="accent2"/>
                </a:solidFill>
              </a:rPr>
              <a:t>Lagrangian</a:t>
            </a:r>
            <a:r>
              <a:rPr lang="en-US" sz="2000" b="1" dirty="0">
                <a:solidFill>
                  <a:schemeClr val="accent2"/>
                </a:solidFill>
              </a:rPr>
              <a:t> tracking :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000" dirty="0"/>
              <a:t> Tracking of floats injected in the domain, but using the output to process the advection. 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en-US" sz="2000" dirty="0"/>
              <a:t>More flexible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en-US" sz="2000" dirty="0"/>
              <a:t>Can reprocess the numerical experiment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en-US" sz="2000" dirty="0"/>
              <a:t> But loss of information (offline !)</a:t>
            </a:r>
          </a:p>
          <a:p>
            <a:pPr lvl="2">
              <a:buFont typeface="Wingdings" pitchFamily="2" charset="2"/>
              <a:buChar char="ü"/>
              <a:defRPr/>
            </a:pPr>
            <a:endParaRPr lang="en-US" sz="2000" dirty="0"/>
          </a:p>
          <a:p>
            <a:pPr lvl="1"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chemeClr val="accent4"/>
                </a:solidFill>
              </a:rPr>
              <a:t>Tools available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Roff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i="1" dirty="0"/>
              <a:t>Capet et al</a:t>
            </a:r>
            <a:r>
              <a:rPr lang="en-US" sz="2000" dirty="0"/>
              <a:t>) : </a:t>
            </a:r>
            <a:r>
              <a:rPr lang="en-US" dirty="0">
                <a:hlinkClick r:id="rId2"/>
              </a:rPr>
              <a:t>http://www.atmos.ucla.edu/~capet/index.html</a:t>
            </a:r>
            <a:endParaRPr lang="en-US" dirty="0"/>
          </a:p>
          <a:p>
            <a:pPr lvl="1">
              <a:buFont typeface="Courier New" pitchFamily="49" charset="0"/>
              <a:buChar char="o"/>
              <a:defRPr/>
            </a:pPr>
            <a:endParaRPr lang="en-US" sz="2000" dirty="0"/>
          </a:p>
          <a:p>
            <a:pPr lvl="1">
              <a:buFont typeface="Courier New" pitchFamily="49" charset="0"/>
              <a:buChar char="o"/>
              <a:defRPr/>
            </a:pPr>
            <a:r>
              <a:rPr lang="en-US" sz="2000" b="1" dirty="0">
                <a:solidFill>
                  <a:schemeClr val="accent2"/>
                </a:solidFill>
              </a:rPr>
              <a:t> ARIANE </a:t>
            </a:r>
            <a:r>
              <a:rPr lang="en-US" sz="2000" dirty="0"/>
              <a:t>(</a:t>
            </a:r>
            <a:r>
              <a:rPr lang="en-US" sz="2000" i="1" dirty="0" err="1"/>
              <a:t>Blanke</a:t>
            </a:r>
            <a:r>
              <a:rPr lang="en-US" sz="2000" i="1" dirty="0"/>
              <a:t> et </a:t>
            </a:r>
            <a:r>
              <a:rPr lang="en-US" sz="2000" i="1" dirty="0" err="1"/>
              <a:t>Grima</a:t>
            </a:r>
            <a:r>
              <a:rPr lang="en-US" sz="2000" i="1" dirty="0"/>
              <a:t>, LPO, France</a:t>
            </a:r>
            <a:r>
              <a:rPr lang="en-US" sz="2000" dirty="0"/>
              <a:t>) </a:t>
            </a:r>
          </a:p>
          <a:p>
            <a:pPr lvl="1">
              <a:defRPr/>
            </a:pPr>
            <a:r>
              <a:rPr lang="en-US" dirty="0">
                <a:hlinkClick r:id="rId3"/>
              </a:rPr>
              <a:t>http://stockage.univ-brest.fr/~grima/Ariane/</a:t>
            </a:r>
            <a:endParaRPr lang="en-US" dirty="0"/>
          </a:p>
          <a:p>
            <a:pPr lvl="1">
              <a:buFont typeface="Courier New" pitchFamily="49" charset="0"/>
              <a:buChar char="o"/>
              <a:defRPr/>
            </a:pPr>
            <a:endParaRPr lang="en-US" dirty="0"/>
          </a:p>
          <a:p>
            <a:pPr lvl="1">
              <a:buFont typeface="Courier New" pitchFamily="49" charset="0"/>
              <a:buChar char="o"/>
              <a:defRPr/>
            </a:pPr>
            <a:endParaRPr lang="en-US" sz="2000" dirty="0"/>
          </a:p>
          <a:p>
            <a:pPr lvl="1">
              <a:buFont typeface="Courier New" pitchFamily="49" charset="0"/>
              <a:buChar char="o"/>
              <a:defRPr/>
            </a:pPr>
            <a:endParaRPr lang="en-US" sz="1600" dirty="0"/>
          </a:p>
        </p:txBody>
      </p:sp>
      <p:pic>
        <p:nvPicPr>
          <p:cNvPr id="58372" name="Image 3" descr="roff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5750" y="1628775"/>
            <a:ext cx="34544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èche droite 5"/>
          <p:cNvSpPr/>
          <p:nvPr/>
        </p:nvSpPr>
        <p:spPr>
          <a:xfrm rot="20211653">
            <a:off x="5216525" y="4219575"/>
            <a:ext cx="1152525" cy="215900"/>
          </a:xfrm>
          <a:prstGeom prst="rightArrow">
            <a:avLst/>
          </a:prstGeom>
          <a:solidFill>
            <a:schemeClr val="accent4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96817-3E7F-4D0F-AE12-3969382C1800}" type="slidenum">
              <a:rPr lang="fr-FR"/>
              <a:pPr>
                <a:defRPr/>
              </a:pPr>
              <a:t>53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Offline tools</a:t>
            </a:r>
            <a:endParaRPr lang="en-US" dirty="0"/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250825" y="1125538"/>
            <a:ext cx="50419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Example of ARIANE use :</a:t>
            </a:r>
          </a:p>
          <a:p>
            <a:pPr lvl="1"/>
            <a:r>
              <a:rPr lang="en-US" sz="2000"/>
              <a:t>Tidal front in Iroise Sea, PhD Gildas Cambon </a:t>
            </a:r>
          </a:p>
          <a:p>
            <a:pPr lvl="1"/>
            <a:r>
              <a:rPr lang="en-US" sz="1600">
                <a:hlinkClick r:id="rId2"/>
              </a:rPr>
              <a:t>http://www.legos.obs-mip.fr/~cambon/</a:t>
            </a:r>
            <a:endParaRPr lang="en-US" sz="1600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pPr lvl="1">
              <a:buFont typeface="Courier New" pitchFamily="49" charset="0"/>
              <a:buChar char="o"/>
            </a:pPr>
            <a:endParaRPr lang="en-US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7850" y="1125538"/>
            <a:ext cx="34861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2765425"/>
            <a:ext cx="4752975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045B1-09F2-4962-9EF3-1535A9D06708}" type="slidenum">
              <a:rPr lang="fr-FR"/>
              <a:pPr>
                <a:defRPr/>
              </a:pPr>
              <a:t>54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Primitive equations : Boundary conditions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4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668" y="1844328"/>
            <a:ext cx="280828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rme libre 7"/>
          <p:cNvSpPr>
            <a:spLocks noChangeArrowheads="1"/>
          </p:cNvSpPr>
          <p:nvPr/>
        </p:nvSpPr>
        <p:spPr bwMode="auto">
          <a:xfrm>
            <a:off x="396106" y="980728"/>
            <a:ext cx="2808287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hangingPunct="0">
              <a:lnSpc>
                <a:spcPct val="12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>
                <a:solidFill>
                  <a:srgbClr val="000000"/>
                </a:solidFill>
                <a:ea typeface="msmincho"/>
                <a:cs typeface="msmincho"/>
              </a:rPr>
              <a:t>With surface boundary conditions (z=</a:t>
            </a:r>
            <a:r>
              <a:rPr lang="en-GB" sz="2000" b="1">
                <a:solidFill>
                  <a:srgbClr val="000000"/>
                </a:solidFill>
                <a:latin typeface="Symbol" pitchFamily="18" charset="2"/>
                <a:ea typeface="Symbol" pitchFamily="18" charset="2"/>
                <a:cs typeface="Symbol" pitchFamily="18" charset="2"/>
              </a:rPr>
              <a:t></a:t>
            </a:r>
            <a:r>
              <a:rPr lang="en-GB" sz="2000" b="1">
                <a:solidFill>
                  <a:srgbClr val="000000"/>
                </a:solidFill>
                <a:ea typeface="msmincho"/>
                <a:cs typeface="msmincho"/>
              </a:rPr>
              <a:t>):</a:t>
            </a:r>
          </a:p>
        </p:txBody>
      </p:sp>
      <p:sp>
        <p:nvSpPr>
          <p:cNvPr id="6" name="Forme libre 8"/>
          <p:cNvSpPr>
            <a:spLocks noChangeArrowheads="1"/>
          </p:cNvSpPr>
          <p:nvPr/>
        </p:nvSpPr>
        <p:spPr bwMode="auto">
          <a:xfrm>
            <a:off x="4860156" y="985490"/>
            <a:ext cx="3005137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hangingPunct="0">
              <a:lnSpc>
                <a:spcPct val="12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>
                <a:solidFill>
                  <a:srgbClr val="000000"/>
                </a:solidFill>
                <a:ea typeface="msmincho"/>
                <a:cs typeface="msmincho"/>
              </a:rPr>
              <a:t>And bottom boundary conditions (z=-H):</a:t>
            </a:r>
          </a:p>
        </p:txBody>
      </p:sp>
      <p:pic>
        <p:nvPicPr>
          <p:cNvPr id="7" name="Imag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718" y="1772890"/>
            <a:ext cx="29860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2"/>
          <p:cNvSpPr txBox="1">
            <a:spLocks noChangeArrowheads="1"/>
          </p:cNvSpPr>
          <p:nvPr/>
        </p:nvSpPr>
        <p:spPr bwMode="auto">
          <a:xfrm>
            <a:off x="2628131" y="2276128"/>
            <a:ext cx="1423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Calibri" pitchFamily="34" charset="0"/>
              </a:rPr>
              <a:t>Kinematic</a:t>
            </a:r>
          </a:p>
        </p:txBody>
      </p:sp>
      <p:sp>
        <p:nvSpPr>
          <p:cNvPr id="9" name="ZoneTexte 13"/>
          <p:cNvSpPr txBox="1">
            <a:spLocks noChangeArrowheads="1"/>
          </p:cNvSpPr>
          <p:nvPr/>
        </p:nvSpPr>
        <p:spPr bwMode="auto">
          <a:xfrm>
            <a:off x="2628131" y="3141315"/>
            <a:ext cx="1639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Wind stress</a:t>
            </a:r>
          </a:p>
        </p:txBody>
      </p:sp>
      <p:sp>
        <p:nvSpPr>
          <p:cNvPr id="10" name="ZoneTexte 14"/>
          <p:cNvSpPr txBox="1">
            <a:spLocks noChangeArrowheads="1"/>
          </p:cNvSpPr>
          <p:nvPr/>
        </p:nvSpPr>
        <p:spPr bwMode="auto">
          <a:xfrm>
            <a:off x="3348856" y="4149378"/>
            <a:ext cx="1306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000"/>
                </a:solidFill>
                <a:latin typeface="Calibri" pitchFamily="34" charset="0"/>
              </a:rPr>
              <a:t>Heat flux</a:t>
            </a:r>
          </a:p>
        </p:txBody>
      </p:sp>
      <p:sp>
        <p:nvSpPr>
          <p:cNvPr id="11" name="ZoneTexte 15"/>
          <p:cNvSpPr txBox="1">
            <a:spLocks noChangeArrowheads="1"/>
          </p:cNvSpPr>
          <p:nvPr/>
        </p:nvSpPr>
        <p:spPr bwMode="auto">
          <a:xfrm>
            <a:off x="3275831" y="4797078"/>
            <a:ext cx="15128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C000"/>
                </a:solidFill>
                <a:latin typeface="Calibri" pitchFamily="34" charset="0"/>
              </a:rPr>
              <a:t>Salt flux : evap - rain</a:t>
            </a:r>
          </a:p>
        </p:txBody>
      </p:sp>
      <p:cxnSp>
        <p:nvCxnSpPr>
          <p:cNvPr id="12" name="Connecteur droit 11"/>
          <p:cNvCxnSpPr/>
          <p:nvPr/>
        </p:nvCxnSpPr>
        <p:spPr>
          <a:xfrm rot="5400000">
            <a:off x="2520974" y="3392934"/>
            <a:ext cx="453548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8"/>
          <p:cNvSpPr txBox="1">
            <a:spLocks noChangeArrowheads="1"/>
          </p:cNvSpPr>
          <p:nvPr/>
        </p:nvSpPr>
        <p:spPr bwMode="auto">
          <a:xfrm>
            <a:off x="7452543" y="1772890"/>
            <a:ext cx="1423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Calibri" pitchFamily="34" charset="0"/>
              </a:rPr>
              <a:t>Kinematic</a:t>
            </a:r>
          </a:p>
        </p:txBody>
      </p:sp>
      <p:sp>
        <p:nvSpPr>
          <p:cNvPr id="14" name="ZoneTexte 19"/>
          <p:cNvSpPr txBox="1">
            <a:spLocks noChangeArrowheads="1"/>
          </p:cNvSpPr>
          <p:nvPr/>
        </p:nvSpPr>
        <p:spPr bwMode="auto">
          <a:xfrm>
            <a:off x="8065318" y="2276128"/>
            <a:ext cx="1619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Bottom friction</a:t>
            </a:r>
          </a:p>
        </p:txBody>
      </p:sp>
      <p:sp>
        <p:nvSpPr>
          <p:cNvPr id="15" name="ZoneTexte 21"/>
          <p:cNvSpPr txBox="1">
            <a:spLocks noChangeArrowheads="1"/>
          </p:cNvSpPr>
          <p:nvPr/>
        </p:nvSpPr>
        <p:spPr bwMode="auto">
          <a:xfrm>
            <a:off x="7020743" y="4149378"/>
            <a:ext cx="1673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3300"/>
                </a:solidFill>
                <a:latin typeface="Calibri" pitchFamily="34" charset="0"/>
              </a:rPr>
              <a:t>Bottom-flux</a:t>
            </a:r>
          </a:p>
        </p:txBody>
      </p:sp>
      <p:sp>
        <p:nvSpPr>
          <p:cNvPr id="16" name="Accolade fermante 15"/>
          <p:cNvSpPr/>
          <p:nvPr/>
        </p:nvSpPr>
        <p:spPr>
          <a:xfrm>
            <a:off x="2412231" y="2852390"/>
            <a:ext cx="215900" cy="865188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Accolade fermante 16"/>
          <p:cNvSpPr/>
          <p:nvPr/>
        </p:nvSpPr>
        <p:spPr>
          <a:xfrm>
            <a:off x="7884343" y="2420590"/>
            <a:ext cx="217488" cy="865188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b="31500"/>
          <a:stretch>
            <a:fillRect/>
          </a:stretch>
        </p:blipFill>
        <p:spPr bwMode="auto">
          <a:xfrm>
            <a:off x="316731" y="5781328"/>
            <a:ext cx="38957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 t="70497"/>
          <a:stretch>
            <a:fillRect/>
          </a:stretch>
        </p:blipFill>
        <p:spPr bwMode="auto">
          <a:xfrm>
            <a:off x="4141018" y="6071840"/>
            <a:ext cx="38957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ROMS ocean model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0" y="2000240"/>
            <a:ext cx="8501090" cy="471490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214282" y="1714488"/>
            <a:ext cx="7143800" cy="114300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5720" y="1052736"/>
            <a:ext cx="86067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ROMS: Regional Ocean Model System </a:t>
            </a:r>
          </a:p>
          <a:p>
            <a:endParaRPr lang="en-US" sz="2000" b="1" dirty="0" smtClean="0"/>
          </a:p>
          <a:p>
            <a:r>
              <a:rPr lang="en-US" sz="2000" dirty="0" smtClean="0"/>
              <a:t>3 version of ROMS: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Rutger</a:t>
            </a:r>
            <a:r>
              <a:rPr lang="en-US" sz="2000" dirty="0" smtClean="0"/>
              <a:t> University, USA : </a:t>
            </a:r>
            <a:r>
              <a:rPr lang="en-US" sz="2000" smtClean="0">
                <a:hlinkClick r:id="rId2"/>
              </a:rPr>
              <a:t>http</a:t>
            </a:r>
            <a:r>
              <a:rPr lang="en-US" sz="2000" smtClean="0">
                <a:hlinkClick r:id="rId2"/>
              </a:rPr>
              <a:t>://www.myroms.org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UCLA University :  </a:t>
            </a:r>
            <a:r>
              <a:rPr lang="en-US" sz="2000" dirty="0" smtClean="0">
                <a:hlinkClick r:id="rId3"/>
              </a:rPr>
              <a:t>http://ww.atmos.ucla.edu.cesr.ROMS_page.html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IRD/INRIA version called ‘ROMS_AGRIF’ version : </a:t>
            </a:r>
            <a:r>
              <a:rPr lang="en-US" sz="2000" dirty="0" smtClean="0">
                <a:hlinkClick r:id="rId4"/>
              </a:rPr>
              <a:t>http://roms.mpl.ird.fr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r>
              <a:rPr lang="en-US" sz="2000" dirty="0" smtClean="0"/>
              <a:t>	The practical </a:t>
            </a:r>
            <a:r>
              <a:rPr lang="en-US" sz="2000" dirty="0" err="1" smtClean="0"/>
              <a:t>clases</a:t>
            </a:r>
            <a:r>
              <a:rPr lang="en-US" sz="2000" dirty="0" smtClean="0"/>
              <a:t> will </a:t>
            </a:r>
            <a:r>
              <a:rPr lang="en-US" sz="2000" dirty="0" err="1" smtClean="0"/>
              <a:t>focuse</a:t>
            </a:r>
            <a:r>
              <a:rPr lang="en-US" sz="2000" dirty="0" smtClean="0"/>
              <a:t> on this last </a:t>
            </a:r>
            <a:r>
              <a:rPr lang="en-US" sz="2000" b="1" dirty="0" smtClean="0">
                <a:solidFill>
                  <a:srgbClr val="FF0000"/>
                </a:solidFill>
              </a:rPr>
              <a:t>ROMS_AGRIF version :  </a:t>
            </a:r>
            <a:r>
              <a:rPr lang="en-US" sz="2000" dirty="0" smtClean="0"/>
              <a:t>its main specialty is the online nesting capability using  AGRIF</a:t>
            </a:r>
            <a:r>
              <a:rPr lang="en-US" sz="2000" i="1" dirty="0" smtClean="0"/>
              <a:t> (</a:t>
            </a:r>
            <a:r>
              <a:rPr lang="en-US" sz="2000" i="1" dirty="0" err="1" smtClean="0"/>
              <a:t>Penven</a:t>
            </a:r>
            <a:r>
              <a:rPr lang="en-US" sz="2000" i="1" dirty="0" smtClean="0"/>
              <a:t> et al, Ocean </a:t>
            </a:r>
            <a:r>
              <a:rPr lang="en-US" sz="2000" i="1" dirty="0" err="1" smtClean="0"/>
              <a:t>Modelling</a:t>
            </a:r>
            <a:r>
              <a:rPr lang="en-US" sz="2000" i="1" dirty="0" smtClean="0"/>
              <a:t>, 2006 ;  Debreu et al, Ocean </a:t>
            </a:r>
            <a:r>
              <a:rPr lang="en-US" sz="2000" i="1" dirty="0" err="1" smtClean="0"/>
              <a:t>Modelling</a:t>
            </a:r>
            <a:r>
              <a:rPr lang="en-US" sz="2000" i="1" dirty="0" smtClean="0"/>
              <a:t>, 2011)</a:t>
            </a:r>
          </a:p>
          <a:p>
            <a:endParaRPr lang="en-US" sz="2000" dirty="0"/>
          </a:p>
          <a:p>
            <a:r>
              <a:rPr lang="en-US" sz="2000" dirty="0" smtClean="0"/>
              <a:t>To perform of ROMS simulation, you need 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Horizontal grid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Bottom topography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Land mask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Surface forcing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Initial Conditions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Lateral boundary conditions</a:t>
            </a:r>
          </a:p>
          <a:p>
            <a:endParaRPr lang="en-US" sz="2000" dirty="0"/>
          </a:p>
        </p:txBody>
      </p:sp>
      <p:sp>
        <p:nvSpPr>
          <p:cNvPr id="14" name="Accolade fermante 13"/>
          <p:cNvSpPr/>
          <p:nvPr/>
        </p:nvSpPr>
        <p:spPr>
          <a:xfrm>
            <a:off x="5857884" y="4429132"/>
            <a:ext cx="500066" cy="2000264"/>
          </a:xfrm>
          <a:prstGeom prst="rightBrac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6500826" y="5000636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Data computed using the ROMSTOOLS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536" y="2636912"/>
            <a:ext cx="7704856" cy="360040"/>
          </a:xfrm>
          <a:prstGeom prst="rect">
            <a:avLst/>
          </a:prstGeom>
          <a:ln w="1905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evron 15"/>
          <p:cNvSpPr/>
          <p:nvPr/>
        </p:nvSpPr>
        <p:spPr>
          <a:xfrm>
            <a:off x="611560" y="3212976"/>
            <a:ext cx="504056" cy="288032"/>
          </a:xfrm>
          <a:prstGeom prst="chevron">
            <a:avLst/>
          </a:prstGeom>
          <a:solidFill>
            <a:schemeClr val="accent4"/>
          </a:solidFill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ROMS characteristics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85720" y="1000108"/>
            <a:ext cx="86439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Solve the primitive equation : </a:t>
            </a:r>
            <a:r>
              <a:rPr lang="en-US" dirty="0" err="1" smtClean="0"/>
              <a:t>Boussinesq</a:t>
            </a:r>
            <a:r>
              <a:rPr lang="en-US" dirty="0" smtClean="0"/>
              <a:t> approximation + hydrostatic vertical momentum balance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Coastline an terrain following curvilinear coordinate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Split explicit, free surface ocean model : short time steps for </a:t>
            </a:r>
            <a:r>
              <a:rPr lang="en-US" dirty="0" err="1" smtClean="0"/>
              <a:t>barotropic</a:t>
            </a:r>
            <a:r>
              <a:rPr lang="en-US" dirty="0" smtClean="0"/>
              <a:t> dynamic (</a:t>
            </a:r>
            <a:r>
              <a:rPr lang="en-US" dirty="0" err="1" smtClean="0"/>
              <a:t>ssh</a:t>
            </a:r>
            <a:r>
              <a:rPr lang="en-US" dirty="0" smtClean="0"/>
              <a:t> and 2D momentum) and a much larger time steps for </a:t>
            </a:r>
            <a:r>
              <a:rPr lang="en-US" dirty="0" err="1" smtClean="0"/>
              <a:t>baroclinic</a:t>
            </a:r>
            <a:r>
              <a:rPr lang="en-US" dirty="0" smtClean="0"/>
              <a:t> dynamic (T,S, 3D momentum)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Parallelization by two-dimensional </a:t>
            </a:r>
            <a:r>
              <a:rPr lang="en-US" dirty="0" err="1" smtClean="0"/>
              <a:t>subdomain</a:t>
            </a:r>
            <a:r>
              <a:rPr lang="en-US" dirty="0" smtClean="0"/>
              <a:t> partitioning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Shared and distributed parallelization (</a:t>
            </a:r>
            <a:r>
              <a:rPr lang="en-US" dirty="0" err="1" smtClean="0"/>
              <a:t>OpenMP</a:t>
            </a:r>
            <a:r>
              <a:rPr lang="en-US" dirty="0" smtClean="0"/>
              <a:t> and MPI)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High advection scheme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Rotated tensors to reduce </a:t>
            </a:r>
            <a:r>
              <a:rPr lang="en-US" dirty="0" err="1" smtClean="0"/>
              <a:t>diapycnal</a:t>
            </a:r>
            <a:r>
              <a:rPr lang="en-US" dirty="0" smtClean="0"/>
              <a:t> mixing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Improved calculation of horizontal pressure gradient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KPP turbulent closure model (surface and bottom KPP)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Open boundary : </a:t>
            </a:r>
            <a:r>
              <a:rPr lang="en-US" dirty="0" err="1" smtClean="0">
                <a:cs typeface="Times New Roman" pitchFamily="18" charset="0"/>
              </a:rPr>
              <a:t>Adaptative</a:t>
            </a:r>
            <a:r>
              <a:rPr lang="en-US" dirty="0" smtClean="0">
                <a:cs typeface="Times New Roman" pitchFamily="18" charset="0"/>
              </a:rPr>
              <a:t> mixed radiations/nudging open boundary conditions (Marchesiello et al, 2001).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 Nesting capability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: AGRIF 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n-US" dirty="0" err="1" smtClean="0">
                <a:cs typeface="Times New Roman" pitchFamily="18" charset="0"/>
              </a:rPr>
              <a:t>Adaptative</a:t>
            </a:r>
            <a:r>
              <a:rPr lang="en-US" dirty="0" smtClean="0">
                <a:cs typeface="Times New Roman" pitchFamily="18" charset="0"/>
              </a:rPr>
              <a:t> Grid Refinement in Fortran) library .</a:t>
            </a:r>
          </a:p>
          <a:p>
            <a:endParaRPr lang="en-US" dirty="0" smtClean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 Sediment module				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 Several BGC model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 Float tracking module		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ROMS horizontal grid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15C5-BDEE-457A-93FF-78774D4B9A4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395288" y="1196975"/>
            <a:ext cx="82089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Discretized</a:t>
            </a:r>
            <a:r>
              <a:rPr lang="en-US" sz="2400" dirty="0">
                <a:latin typeface="Calibri" pitchFamily="34" charset="0"/>
              </a:rPr>
              <a:t> in coastline-and </a:t>
            </a:r>
            <a:r>
              <a:rPr lang="en-US" sz="2400" b="1" dirty="0">
                <a:latin typeface="Calibri" pitchFamily="34" charset="0"/>
              </a:rPr>
              <a:t>terrain-following curvilinear coordinate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Calibri" pitchFamily="34" charset="0"/>
              </a:rPr>
              <a:t> Arakawa C-grid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3548063"/>
            <a:ext cx="34575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 t="15517"/>
          <a:stretch>
            <a:fillRect/>
          </a:stretch>
        </p:blipFill>
        <p:spPr bwMode="auto">
          <a:xfrm>
            <a:off x="4705350" y="2143125"/>
            <a:ext cx="42957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288" y="2571750"/>
            <a:ext cx="22320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19050"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2790</Words>
  <Application>Microsoft Office PowerPoint</Application>
  <PresentationFormat>Affichage à l'écran (4:3)</PresentationFormat>
  <Paragraphs>579</Paragraphs>
  <Slides>54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6" baseType="lpstr">
      <vt:lpstr>Thème2</vt:lpstr>
      <vt:lpstr>Équation</vt:lpstr>
      <vt:lpstr>Diapositive 1</vt:lpstr>
      <vt:lpstr>Ocean modeling principle</vt:lpstr>
      <vt:lpstr>Introduction</vt:lpstr>
      <vt:lpstr>Introduction</vt:lpstr>
      <vt:lpstr>Primitive equations</vt:lpstr>
      <vt:lpstr>Primitive equations : Boundary conditions</vt:lpstr>
      <vt:lpstr>ROMS ocean model</vt:lpstr>
      <vt:lpstr>Summary of ROMS characteristics</vt:lpstr>
      <vt:lpstr>ROMS horizontal grid</vt:lpstr>
      <vt:lpstr>ROMS verical grid :  generalized coordinate</vt:lpstr>
      <vt:lpstr>Time splitting and free surface</vt:lpstr>
      <vt:lpstr>Advection schemes</vt:lpstr>
      <vt:lpstr>Pressure Gradient force</vt:lpstr>
      <vt:lpstr>Reducing PGF Truncation Errors</vt:lpstr>
      <vt:lpstr>Smoothing methods</vt:lpstr>
      <vt:lpstr>Boundary Layer Parameterization</vt:lpstr>
      <vt:lpstr>Boundary layer parametrization: KPP</vt:lpstr>
      <vt:lpstr>Surface and Bottom forcing</vt:lpstr>
      <vt:lpstr>Bottom friction parametrization</vt:lpstr>
      <vt:lpstr>Air Sea Interaction</vt:lpstr>
      <vt:lpstr> Open boundary conditions I (OBC type)</vt:lpstr>
      <vt:lpstr>Sponge/Nudging Layer</vt:lpstr>
      <vt:lpstr> Open boundary forcing (Clim or Bry)</vt:lpstr>
      <vt:lpstr>Tides</vt:lpstr>
      <vt:lpstr>Tides </vt:lpstr>
      <vt:lpstr>Online Diagnostics : Momentum equations terms</vt:lpstr>
      <vt:lpstr>Online Diagnostics : Momentum equations terms</vt:lpstr>
      <vt:lpstr>Online Diagnostics : Tracer equations terms</vt:lpstr>
      <vt:lpstr>Parallelization</vt:lpstr>
      <vt:lpstr>AGRIF Nesting</vt:lpstr>
      <vt:lpstr>AGRIF Nesting</vt:lpstr>
      <vt:lpstr>AGRIF Nesting</vt:lpstr>
      <vt:lpstr>Many realistic applications</vt:lpstr>
      <vt:lpstr>Strategy to build a configuration</vt:lpstr>
      <vt:lpstr>ROMS_AGRIF &amp; ROMSTOOLS modelling system</vt:lpstr>
      <vt:lpstr>Steps to  prepare and run a regional model</vt:lpstr>
      <vt:lpstr>1) Pre-processing data</vt:lpstr>
      <vt:lpstr>1) Pre-processing data</vt:lpstr>
      <vt:lpstr>2) Preparing and compiling  the model</vt:lpstr>
      <vt:lpstr>2-Preparing and compiling  the model</vt:lpstr>
      <vt:lpstr>2) Preparing and compiling the model</vt:lpstr>
      <vt:lpstr>3) Running the model</vt:lpstr>
      <vt:lpstr>3) Running the model</vt:lpstr>
      <vt:lpstr>Vizualization</vt:lpstr>
      <vt:lpstr>Embedding : Introduction</vt:lpstr>
      <vt:lpstr>Embedding </vt:lpstr>
      <vt:lpstr>Other ROMSTOOLS processing tools …</vt:lpstr>
      <vt:lpstr>Application module: Overview</vt:lpstr>
      <vt:lpstr>Applications module : BGC</vt:lpstr>
      <vt:lpstr>Application modules</vt:lpstr>
      <vt:lpstr>Application modules</vt:lpstr>
      <vt:lpstr>Offline tools</vt:lpstr>
      <vt:lpstr>Offline tools</vt:lpstr>
      <vt:lpstr>Offline tools</vt:lpstr>
    </vt:vector>
  </TitlesOfParts>
  <Company>ird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cambon</dc:creator>
  <cp:lastModifiedBy>cambon</cp:lastModifiedBy>
  <cp:revision>65</cp:revision>
  <dcterms:created xsi:type="dcterms:W3CDTF">2011-09-16T14:09:31Z</dcterms:created>
  <dcterms:modified xsi:type="dcterms:W3CDTF">2011-09-26T15:16:38Z</dcterms:modified>
</cp:coreProperties>
</file>